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7200"/>
            </a:lvl1pPr>
            <a:lvl2pPr lvl="1">
              <a:spcBef>
                <a:spcPts val="0"/>
              </a:spcBef>
              <a:buSzPct val="100000"/>
              <a:defRPr sz="7200"/>
            </a:lvl2pPr>
            <a:lvl3pPr lvl="2">
              <a:spcBef>
                <a:spcPts val="0"/>
              </a:spcBef>
              <a:buSzPct val="100000"/>
              <a:defRPr sz="7200"/>
            </a:lvl3pPr>
            <a:lvl4pPr lvl="3">
              <a:spcBef>
                <a:spcPts val="0"/>
              </a:spcBef>
              <a:buSzPct val="100000"/>
              <a:defRPr sz="7200"/>
            </a:lvl4pPr>
            <a:lvl5pPr lvl="4">
              <a:spcBef>
                <a:spcPts val="0"/>
              </a:spcBef>
              <a:buSzPct val="100000"/>
              <a:defRPr sz="7200"/>
            </a:lvl5pPr>
            <a:lvl6pPr lvl="5">
              <a:spcBef>
                <a:spcPts val="0"/>
              </a:spcBef>
              <a:buSzPct val="100000"/>
              <a:defRPr sz="7200"/>
            </a:lvl6pPr>
            <a:lvl7pPr lvl="6">
              <a:spcBef>
                <a:spcPts val="0"/>
              </a:spcBef>
              <a:buSzPct val="100000"/>
              <a:defRPr sz="7200"/>
            </a:lvl7pPr>
            <a:lvl8pPr lvl="7">
              <a:spcBef>
                <a:spcPts val="0"/>
              </a:spcBef>
              <a:buSzPct val="100000"/>
              <a:defRPr sz="7200"/>
            </a:lvl8pPr>
            <a:lvl9pPr lvl="8"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Shape 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Shape 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35" name="Shape 35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" name="Shape 36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8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file/d/0B4CHk_jkfYmqNUkwZGpaa2Q4M1k/view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Relationship Id="rId4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mailto:amanda.nudes@email.com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en.wikipedia.org/wiki/Facade_pattern" TargetMode="External"/><Relationship Id="rId4" Type="http://schemas.openxmlformats.org/officeDocument/2006/relationships/hyperlink" Target="http://www.devmedia.com.br/padrao-de-projeto-facade-em-java/26476" TargetMode="External"/><Relationship Id="rId5" Type="http://schemas.openxmlformats.org/officeDocument/2006/relationships/hyperlink" Target="http://www.dainf.ct.utfpr.edu.br/~tacla/DesignPatterns/0050-JavaDP-FacadeSingletonStrategy.pdf" TargetMode="External"/><Relationship Id="rId6" Type="http://schemas.openxmlformats.org/officeDocument/2006/relationships/hyperlink" Target="http://www.dsc.ufcg.edu.br/~jacques/projetos/common/easyaccept/usermanual.html" TargetMode="External"/><Relationship Id="rId7" Type="http://schemas.openxmlformats.org/officeDocument/2006/relationships/hyperlink" Target="http://easyaccept.sourceforge.net/tutorial.html" TargetMode="External"/><Relationship Id="rId8" Type="http://schemas.openxmlformats.org/officeDocument/2006/relationships/hyperlink" Target="http://www.nti.ufpb.br/~caroline/curso/Aula03-Curso%20de%20Testes%20de%20Software%20-%20NTI.pdf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8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easyaccept.sourceforge.net/tutorial.html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2678625" y="680712"/>
            <a:ext cx="5706900" cy="796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5000"/>
              <a:t>MANUAL DE USO</a:t>
            </a:r>
          </a:p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30700" y="2322700"/>
            <a:ext cx="6465300" cy="1095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EasyAccept: Uma ferramenta de testes automatizados</a:t>
            </a:r>
          </a:p>
        </p:txBody>
      </p:sp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00" y="56275"/>
            <a:ext cx="2217224" cy="204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550" y="1872424"/>
            <a:ext cx="2929449" cy="177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/>
        </p:nvSpPr>
        <p:spPr>
          <a:xfrm>
            <a:off x="0" y="3512025"/>
            <a:ext cx="9144000" cy="163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B5394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pt-BR" sz="2400">
                <a:solidFill>
                  <a:srgbClr val="0B5394"/>
                </a:solidFill>
              </a:rPr>
              <a:t>Programação II/Laboratório de Programação II - 2015.2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B5394"/>
              </a:solidFill>
            </a:endParaRPr>
          </a:p>
          <a:p>
            <a:pPr lvl="0" algn="r">
              <a:spcBef>
                <a:spcPts val="0"/>
              </a:spcBef>
              <a:buNone/>
            </a:pPr>
            <a:r>
              <a:rPr lang="pt-BR" sz="1800">
                <a:solidFill>
                  <a:srgbClr val="0B5394"/>
                </a:solidFill>
              </a:rPr>
              <a:t>Monitores: Gleyser Guimarães e Paulo Vinícius Soares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Instalando a ferramenta no Eclipse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135050" y="1200150"/>
            <a:ext cx="9009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/>
              <a:t>Passo 1: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Abrir o Eclipse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Criar um novo projeto Java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Denominar “EasyAcceptProject” 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Clicar em Finish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Instalando a ferramenta no Eclipse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35050" y="1200150"/>
            <a:ext cx="9009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/>
              <a:t>Passo 2: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No projeto, criar a pasta “teste_aceitacao”. É nessa pasta que colocaremos os scripts de teste das histórias do usuário. Para iniciarmos, </a:t>
            </a:r>
            <a:r>
              <a:rPr lang="pt-BR" sz="2400" u="sng">
                <a:solidFill>
                  <a:schemeClr val="hlink"/>
                </a:solidFill>
                <a:hlinkClick r:id="rId3"/>
              </a:rPr>
              <a:t>adicione esse arquivo</a:t>
            </a:r>
            <a:r>
              <a:rPr lang="pt-BR" sz="24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No projeto, criar um package denominado “monopoly”.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No projeto, criar uma Façade dentro do package monopoly, denominada “GameFacade”.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Instalando a ferramenta no Eclipse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135050" y="1200150"/>
            <a:ext cx="9009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/>
              <a:t>Passo 3: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Na classe GameFacade.java, adicionar o método “main” abaixo, para executar o teste do EasyAccept.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87" y="2930925"/>
            <a:ext cx="74390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Instalando a ferramenta no Eclipse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135050" y="1200150"/>
            <a:ext cx="9009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/>
              <a:t>Passo 4: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Abra o arquivo “us1.txt” e verifique que todas as linhas estão comentadas.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Execute a classe, GameFacade. Caso a classe esteja com erro de compilação, adicionar: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 	import easyaccept.EasyAccept;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Instalando a ferramenta no Eclipse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135050" y="1200150"/>
            <a:ext cx="9009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/>
              <a:t>Passo 5: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Após executar, o sistema abrirá o console com o texto: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b="1" lang="pt-BR" sz="2400"/>
              <a:t>Test file teste_aceitacao/us1.txt: 0 tests OK.</a:t>
            </a:r>
            <a:r>
              <a:rPr lang="pt-BR" sz="2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Isso indica que nenhum teste foi executado.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37" y="3277187"/>
            <a:ext cx="768667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Instalando a ferramenta no Eclipse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135050" y="1200150"/>
            <a:ext cx="9009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/>
              <a:t>Passo 6: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Abra o arquivo “us1.txt” e tirar o comentário do primeiro comando.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825" y="2678800"/>
            <a:ext cx="7068100" cy="24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Instalando a ferramenta no Eclipse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135050" y="1200150"/>
            <a:ext cx="9009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/>
              <a:t>Passo 7: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Executar novamente a classe GameFacade.java. Desta vez o teste apresentará 1 erro.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75" y="2986375"/>
            <a:ext cx="76390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Instalando a ferramenta no Eclipse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135050" y="1200150"/>
            <a:ext cx="9009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/>
              <a:t>Passo 7: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pt-BR" sz="2400"/>
              <a:t>Para que o primeiro comando passe no teste basta implementar a assinatura do método para o primeiro comando.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900" y="2694950"/>
            <a:ext cx="7073100" cy="24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Pronto! Eclipse configurado!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35050" y="1200150"/>
            <a:ext cx="90090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O Eclipse já está </a:t>
            </a:r>
            <a:r>
              <a:rPr b="1" lang="pt-BR" sz="2400"/>
              <a:t>configurado </a:t>
            </a:r>
            <a:r>
              <a:rPr lang="pt-BR" sz="2400"/>
              <a:t>para trabalhar em conjunto com o EasyAccept.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lvl="0" rtl="0">
              <a:spcBef>
                <a:spcPts val="0"/>
              </a:spcBef>
              <a:buNone/>
            </a:pPr>
            <a:r>
              <a:rPr b="1" lang="pt-BR" sz="2400"/>
              <a:t>Os próximos passos:</a:t>
            </a:r>
          </a:p>
          <a:p>
            <a:pPr indent="-381000" lvl="0" marL="914400" rtl="0">
              <a:spcBef>
                <a:spcPts val="0"/>
              </a:spcBef>
              <a:buSzPct val="100000"/>
            </a:pPr>
            <a:r>
              <a:rPr lang="pt-BR" sz="2400"/>
              <a:t>Entender a </a:t>
            </a:r>
            <a:r>
              <a:rPr b="1" lang="pt-BR" sz="2400"/>
              <a:t>sintaxe </a:t>
            </a:r>
            <a:r>
              <a:rPr lang="pt-BR" sz="2400"/>
              <a:t>dos scripts de teste</a:t>
            </a:r>
          </a:p>
          <a:p>
            <a:pPr indent="-381000" lvl="0" marL="914400" rtl="0">
              <a:spcBef>
                <a:spcPts val="0"/>
              </a:spcBef>
              <a:buSzPct val="100000"/>
            </a:pPr>
            <a:r>
              <a:rPr lang="pt-BR" sz="2400"/>
              <a:t>Entender os </a:t>
            </a:r>
            <a:r>
              <a:rPr b="1" lang="pt-BR" sz="2400"/>
              <a:t>scripts </a:t>
            </a:r>
            <a:r>
              <a:rPr lang="pt-BR" sz="2400"/>
              <a:t>iniciais do projeto</a:t>
            </a:r>
          </a:p>
          <a:p>
            <a:pPr indent="-381000" lvl="0" marL="914400" rtl="0">
              <a:spcBef>
                <a:spcPts val="0"/>
              </a:spcBef>
              <a:buSzPct val="100000"/>
            </a:pPr>
            <a:r>
              <a:rPr lang="pt-BR" sz="2400"/>
              <a:t>Criar os seus </a:t>
            </a:r>
            <a:r>
              <a:rPr b="1" lang="pt-BR" sz="2400"/>
              <a:t>próprios testes</a:t>
            </a:r>
            <a:r>
              <a:rPr lang="pt-BR" sz="24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548602"/>
            <a:ext cx="8229600" cy="2046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O ambiente de testes é composto por uma </a:t>
            </a:r>
            <a:r>
              <a:rPr b="1" lang="pt-BR"/>
              <a:t>façade </a:t>
            </a:r>
            <a:r>
              <a:rPr lang="pt-BR"/>
              <a:t>aliada à </a:t>
            </a:r>
            <a:r>
              <a:rPr b="1" lang="pt-BR"/>
              <a:t>scripts, </a:t>
            </a:r>
            <a:r>
              <a:rPr lang="pt-BR"/>
              <a:t>também chamados de </a:t>
            </a:r>
            <a:r>
              <a:rPr b="1" lang="pt-BR"/>
              <a:t>user stories</a:t>
            </a:r>
            <a:r>
              <a:rPr lang="pt-BR"/>
              <a:t>, que representam as interações do usuário com o sistema.</a:t>
            </a:r>
          </a:p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457200" y="190874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Defeitos estão por toda parte!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236100" y="1326825"/>
            <a:ext cx="4957200" cy="2109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/>
              <a:t>Até no nosso projeto de P2/LP2! :o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625" y="3436725"/>
            <a:ext cx="5414374" cy="17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88775"/>
            <a:ext cx="3954724" cy="395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65773" cy="694932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1245275" y="49825"/>
            <a:ext cx="8020500" cy="117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Mas, o que é uma Façade?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457200" y="1534200"/>
            <a:ext cx="8229600" cy="2075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2400"/>
              <a:t>É uma fachada que simplifica uma interface, </a:t>
            </a:r>
            <a:r>
              <a:rPr b="1" lang="pt-BR" sz="2400"/>
              <a:t>ocultando detalhes</a:t>
            </a:r>
            <a:r>
              <a:rPr lang="pt-BR" sz="2400"/>
              <a:t> de implementação e </a:t>
            </a:r>
            <a:r>
              <a:rPr b="1" lang="pt-BR" sz="2400"/>
              <a:t>abstraindo</a:t>
            </a:r>
            <a:r>
              <a:rPr lang="pt-BR" sz="2400"/>
              <a:t> os métodos a um nível mais alto. Dessa forma, fornece um </a:t>
            </a:r>
            <a:r>
              <a:rPr b="1" lang="pt-BR" sz="2400"/>
              <a:t>ambiente unificado</a:t>
            </a:r>
            <a:r>
              <a:rPr lang="pt-BR" sz="2400"/>
              <a:t> para o conjunto de interfaces em um subsistema, facilitando a utilização deste.</a:t>
            </a:r>
          </a:p>
        </p:txBody>
      </p:sp>
      <p:sp>
        <p:nvSpPr>
          <p:cNvPr id="228" name="Shape 228"/>
          <p:cNvSpPr txBox="1"/>
          <p:nvPr>
            <p:ph type="title"/>
          </p:nvPr>
        </p:nvSpPr>
        <p:spPr>
          <a:xfrm>
            <a:off x="457200" y="190874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Façade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457200" y="1397100"/>
            <a:ext cx="8229600" cy="234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2400"/>
              <a:t>A classe “Loja” do LAB06 atuava como uma Façade intermediando ações entre usuários e jogos. </a:t>
            </a:r>
            <a:r>
              <a:rPr b="1" lang="pt-BR" sz="2400"/>
              <a:t>Métodos </a:t>
            </a:r>
            <a:r>
              <a:rPr lang="pt-BR" sz="2400"/>
              <a:t>como criaUsuario(), criaJogo() eram compostos por outros diversos métodos das classes Usuario e Jogo, porém isso era </a:t>
            </a:r>
            <a:r>
              <a:rPr b="1" lang="pt-BR" sz="2400"/>
              <a:t>transparente </a:t>
            </a:r>
            <a:r>
              <a:rPr lang="pt-BR" sz="2400"/>
              <a:t>à pessoa que fosse utilizar a classe “Loja”.</a:t>
            </a:r>
          </a:p>
        </p:txBody>
      </p:sp>
      <p:sp>
        <p:nvSpPr>
          <p:cNvPr id="234" name="Shape 234"/>
          <p:cNvSpPr txBox="1"/>
          <p:nvPr>
            <p:ph type="title"/>
          </p:nvPr>
        </p:nvSpPr>
        <p:spPr>
          <a:xfrm>
            <a:off x="457200" y="190874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Façade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/>
        </p:nvSpPr>
        <p:spPr>
          <a:xfrm>
            <a:off x="5922000" y="1552975"/>
            <a:ext cx="2764799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Representação extremamente simplificada da classe Loja, Usuario e Jogo para melhor compreensão</a:t>
            </a:r>
          </a:p>
        </p:txBody>
      </p:sp>
      <p:sp>
        <p:nvSpPr>
          <p:cNvPr id="240" name="Shape 240"/>
          <p:cNvSpPr txBox="1"/>
          <p:nvPr>
            <p:ph type="title"/>
          </p:nvPr>
        </p:nvSpPr>
        <p:spPr>
          <a:xfrm>
            <a:off x="457200" y="190874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Façade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49323" t="0"/>
          <a:stretch/>
        </p:blipFill>
        <p:spPr>
          <a:xfrm>
            <a:off x="457200" y="1254075"/>
            <a:ext cx="4822550" cy="35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457200" y="102580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pt-BR" sz="2200"/>
              <a:t>Perceba que dentro do método criaJogo() podem existir </a:t>
            </a:r>
            <a:r>
              <a:rPr b="1" lang="pt-BR" sz="2200"/>
              <a:t>diversas implementações</a:t>
            </a:r>
            <a:r>
              <a:rPr lang="pt-BR" sz="2200"/>
              <a:t> na forma de criar o jogo, mas todas o fazem.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pt-BR" sz="2200"/>
              <a:t>Por exemplo, poderia ser utilizado o padrão </a:t>
            </a:r>
            <a:r>
              <a:rPr i="1" lang="pt-BR" sz="2200"/>
              <a:t>Factory </a:t>
            </a:r>
            <a:r>
              <a:rPr lang="pt-BR" sz="2200"/>
              <a:t>dentro desse método, ou a implementação direta dos construtores das classes. Mas isso é invisível para quem está usando a loja. Isso é </a:t>
            </a:r>
            <a:r>
              <a:rPr b="1" lang="pt-BR" sz="2200"/>
              <a:t>ocultação de detalhes </a:t>
            </a:r>
            <a:r>
              <a:rPr lang="pt-BR" sz="2200"/>
              <a:t>e </a:t>
            </a:r>
            <a:r>
              <a:rPr b="1" lang="pt-BR" sz="2200"/>
              <a:t>abstração</a:t>
            </a:r>
            <a:r>
              <a:rPr lang="pt-BR" sz="22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lvl="0" rtl="0" algn="ctr">
              <a:spcBef>
                <a:spcPts val="0"/>
              </a:spcBef>
              <a:buNone/>
            </a:pPr>
            <a:r>
              <a:rPr b="1" lang="pt-BR" sz="2200"/>
              <a:t>Mas, qual a importância da façade para meu sistema?</a:t>
            </a:r>
          </a:p>
        </p:txBody>
      </p:sp>
      <p:sp>
        <p:nvSpPr>
          <p:cNvPr id="247" name="Shape 247"/>
          <p:cNvSpPr txBox="1"/>
          <p:nvPr>
            <p:ph type="title"/>
          </p:nvPr>
        </p:nvSpPr>
        <p:spPr>
          <a:xfrm>
            <a:off x="457200" y="190874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Façade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457200" y="12540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buSzPct val="100000"/>
              <a:buChar char="-"/>
            </a:pPr>
            <a:r>
              <a:rPr lang="pt-BR" sz="2400"/>
              <a:t>As vantagens da Façade são:</a:t>
            </a:r>
          </a:p>
          <a:p>
            <a:pPr indent="-228600" lvl="1" marL="914400" rtl="0" algn="l">
              <a:spcBef>
                <a:spcPts val="0"/>
              </a:spcBef>
              <a:buChar char="-"/>
            </a:pPr>
            <a:r>
              <a:rPr lang="pt-BR"/>
              <a:t>Mudanças nas classes não afetam diretamente o cliente, ou </a:t>
            </a:r>
            <a:r>
              <a:rPr b="1" lang="pt-BR"/>
              <a:t>modificações</a:t>
            </a:r>
            <a:r>
              <a:rPr lang="pt-BR"/>
              <a:t> no cliente não afetam diretamente as classes. Isso é consequência da </a:t>
            </a:r>
            <a:r>
              <a:rPr b="1" lang="pt-BR"/>
              <a:t>redução do acoplamento</a:t>
            </a:r>
            <a:r>
              <a:rPr lang="pt-BR"/>
              <a:t>, gerando uma excelente solução para </a:t>
            </a:r>
            <a:r>
              <a:rPr b="1" lang="pt-BR"/>
              <a:t>manutenção do código</a:t>
            </a:r>
            <a:r>
              <a:rPr lang="pt-BR"/>
              <a:t>.</a:t>
            </a:r>
          </a:p>
          <a:p>
            <a:pPr indent="-292100" lvl="1" marL="914400" rtl="0" algn="l">
              <a:spcBef>
                <a:spcPts val="0"/>
              </a:spcBef>
              <a:buSzPct val="100000"/>
              <a:buChar char="-"/>
            </a:pPr>
            <a:r>
              <a:t/>
            </a:r>
            <a:endParaRPr sz="1000"/>
          </a:p>
          <a:p>
            <a:pPr indent="-228600" lvl="1" marL="914400" rtl="0" algn="l">
              <a:spcBef>
                <a:spcPts val="0"/>
              </a:spcBef>
              <a:buChar char="-"/>
            </a:pPr>
            <a:r>
              <a:rPr lang="pt-BR"/>
              <a:t>Aumento da </a:t>
            </a:r>
            <a:r>
              <a:rPr b="1" lang="pt-BR"/>
              <a:t>legibilidade </a:t>
            </a:r>
            <a:r>
              <a:rPr lang="pt-BR"/>
              <a:t>do código.</a:t>
            </a:r>
          </a:p>
          <a:p>
            <a:pPr indent="-292100" lvl="1" marL="914400" rtl="0" algn="l">
              <a:spcBef>
                <a:spcPts val="0"/>
              </a:spcBef>
              <a:buSzPct val="100000"/>
              <a:buChar char="-"/>
            </a:pPr>
            <a:r>
              <a:t/>
            </a:r>
            <a:endParaRPr sz="1000"/>
          </a:p>
          <a:p>
            <a:pPr indent="-228600" lvl="1" marL="914400" rtl="0" algn="l">
              <a:spcBef>
                <a:spcPts val="0"/>
              </a:spcBef>
              <a:buChar char="-"/>
            </a:pPr>
            <a:r>
              <a:rPr lang="pt-BR"/>
              <a:t>Redução na complexidade do sistema.</a:t>
            </a:r>
          </a:p>
          <a:p>
            <a:pPr indent="0" lvl="0" marL="457200" rtl="0" algn="l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53" name="Shape 253"/>
          <p:cNvSpPr txBox="1"/>
          <p:nvPr>
            <p:ph type="title"/>
          </p:nvPr>
        </p:nvSpPr>
        <p:spPr>
          <a:xfrm>
            <a:off x="457200" y="190874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Façade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50" y="1748800"/>
            <a:ext cx="508635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/>
          <p:nvPr/>
        </p:nvSpPr>
        <p:spPr>
          <a:xfrm>
            <a:off x="6494850" y="1390125"/>
            <a:ext cx="1796472" cy="962387"/>
          </a:xfrm>
          <a:prstGeom prst="cloud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6525512" y="1523987"/>
            <a:ext cx="1689599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/>
              <a:t>Código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pt-BR"/>
              <a:t>(Aluno 1)</a:t>
            </a:r>
          </a:p>
        </p:txBody>
      </p:sp>
      <p:sp>
        <p:nvSpPr>
          <p:cNvPr id="261" name="Shape 261"/>
          <p:cNvSpPr/>
          <p:nvPr/>
        </p:nvSpPr>
        <p:spPr>
          <a:xfrm>
            <a:off x="6556200" y="2617212"/>
            <a:ext cx="1796472" cy="962387"/>
          </a:xfrm>
          <a:prstGeom prst="cloud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6586862" y="2751075"/>
            <a:ext cx="1689599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/>
              <a:t>Código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pt-BR"/>
              <a:t>(Aluno 2)</a:t>
            </a:r>
          </a:p>
        </p:txBody>
      </p:sp>
      <p:sp>
        <p:nvSpPr>
          <p:cNvPr id="263" name="Shape 263"/>
          <p:cNvSpPr/>
          <p:nvPr/>
        </p:nvSpPr>
        <p:spPr>
          <a:xfrm>
            <a:off x="6556200" y="3844300"/>
            <a:ext cx="1796472" cy="962387"/>
          </a:xfrm>
          <a:prstGeom prst="cloud">
            <a:avLst/>
          </a:prstGeom>
          <a:solidFill>
            <a:srgbClr val="EFEFEF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6586862" y="3978162"/>
            <a:ext cx="1689599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/>
              <a:t>Código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pt-BR"/>
              <a:t>(Aluno 3)</a:t>
            </a:r>
          </a:p>
        </p:txBody>
      </p:sp>
      <p:cxnSp>
        <p:nvCxnSpPr>
          <p:cNvPr id="265" name="Shape 265"/>
          <p:cNvCxnSpPr>
            <a:stCxn id="258" idx="3"/>
            <a:endCxn id="260" idx="1"/>
          </p:cNvCxnSpPr>
          <p:nvPr/>
        </p:nvCxnSpPr>
        <p:spPr>
          <a:xfrm flipH="1" rot="10800000">
            <a:off x="5332100" y="1786150"/>
            <a:ext cx="1193400" cy="10104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66" name="Shape 266"/>
          <p:cNvCxnSpPr>
            <a:endCxn id="262" idx="1"/>
          </p:cNvCxnSpPr>
          <p:nvPr/>
        </p:nvCxnSpPr>
        <p:spPr>
          <a:xfrm>
            <a:off x="5347562" y="2796525"/>
            <a:ext cx="1239300" cy="216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267" name="Shape 267"/>
          <p:cNvCxnSpPr>
            <a:stCxn id="258" idx="3"/>
            <a:endCxn id="264" idx="1"/>
          </p:cNvCxnSpPr>
          <p:nvPr/>
        </p:nvCxnSpPr>
        <p:spPr>
          <a:xfrm>
            <a:off x="5332100" y="2796550"/>
            <a:ext cx="1254900" cy="14436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000000"/>
            </a:solidFill>
            <a:prstDash val="dash"/>
            <a:round/>
            <a:headEnd len="lg" w="lg" type="none"/>
            <a:tailEnd len="lg" w="lg" type="stealth"/>
          </a:ln>
        </p:spPr>
      </p:cxnSp>
      <p:sp>
        <p:nvSpPr>
          <p:cNvPr id="268" name="Shape 268"/>
          <p:cNvSpPr txBox="1"/>
          <p:nvPr>
            <p:ph type="title"/>
          </p:nvPr>
        </p:nvSpPr>
        <p:spPr>
          <a:xfrm>
            <a:off x="457200" y="190874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Façade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25" y="1310150"/>
            <a:ext cx="50863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875" y="2783173"/>
            <a:ext cx="5236275" cy="22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1336675" y="3449250"/>
            <a:ext cx="17964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Exemplo:</a:t>
            </a:r>
          </a:p>
          <a:p>
            <a:pPr lvl="0">
              <a:spcBef>
                <a:spcPts val="0"/>
              </a:spcBef>
              <a:buNone/>
            </a:pPr>
            <a:r>
              <a:rPr b="1" lang="pt-BR"/>
              <a:t>Código de Vinícius</a:t>
            </a:r>
          </a:p>
        </p:txBody>
      </p:sp>
      <p:cxnSp>
        <p:nvCxnSpPr>
          <p:cNvPr id="276" name="Shape 276"/>
          <p:cNvCxnSpPr>
            <a:endCxn id="274" idx="0"/>
          </p:cNvCxnSpPr>
          <p:nvPr/>
        </p:nvCxnSpPr>
        <p:spPr>
          <a:xfrm>
            <a:off x="3945712" y="2266873"/>
            <a:ext cx="2091300" cy="516300"/>
          </a:xfrm>
          <a:prstGeom prst="curved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7" name="Shape 277"/>
          <p:cNvSpPr/>
          <p:nvPr/>
        </p:nvSpPr>
        <p:spPr>
          <a:xfrm>
            <a:off x="1903425" y="4309425"/>
            <a:ext cx="1515300" cy="171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 txBox="1"/>
          <p:nvPr>
            <p:ph type="title"/>
          </p:nvPr>
        </p:nvSpPr>
        <p:spPr>
          <a:xfrm>
            <a:off x="457200" y="190874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Façade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25" y="1310150"/>
            <a:ext cx="508635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1336675" y="3449250"/>
            <a:ext cx="17964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Exemplo: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/>
              <a:t>Código de Gleyser</a:t>
            </a:r>
          </a:p>
        </p:txBody>
      </p:sp>
      <p:cxnSp>
        <p:nvCxnSpPr>
          <p:cNvPr id="285" name="Shape 285"/>
          <p:cNvCxnSpPr>
            <a:endCxn id="286" idx="0"/>
          </p:cNvCxnSpPr>
          <p:nvPr/>
        </p:nvCxnSpPr>
        <p:spPr>
          <a:xfrm>
            <a:off x="3977861" y="2299060"/>
            <a:ext cx="2239800" cy="769200"/>
          </a:xfrm>
          <a:prstGeom prst="curved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7" name="Shape 287"/>
          <p:cNvSpPr/>
          <p:nvPr/>
        </p:nvSpPr>
        <p:spPr>
          <a:xfrm>
            <a:off x="1606150" y="3278250"/>
            <a:ext cx="1515300" cy="171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449" y="3068260"/>
            <a:ext cx="5680424" cy="10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/>
          <p:nvPr/>
        </p:nvSpPr>
        <p:spPr>
          <a:xfrm>
            <a:off x="5838575" y="1310150"/>
            <a:ext cx="3165299" cy="1261799"/>
          </a:xfrm>
          <a:prstGeom prst="wedgeRoundRectCallout">
            <a:avLst>
              <a:gd fmla="val -66554" name="adj1"/>
              <a:gd fmla="val -1288" name="adj2"/>
              <a:gd fmla="val 0" name="adj3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800"/>
              <a:t>Note que: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pt-BR" sz="1800">
                <a:solidFill>
                  <a:srgbClr val="0000FF"/>
                </a:solidFill>
              </a:rPr>
              <a:t>Façade não mudou</a:t>
            </a:r>
            <a:r>
              <a:rPr lang="pt-BR" sz="1800"/>
              <a:t>, apenas o código do Aluno.</a:t>
            </a:r>
          </a:p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457200" y="190874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Façade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/>
        </p:nvSpPr>
        <p:spPr>
          <a:xfrm>
            <a:off x="2908600" y="4164750"/>
            <a:ext cx="1658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pt-BR"/>
              <a:t>Projeto Bonito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0" l="59321" r="0" t="0"/>
          <a:stretch/>
        </p:blipFill>
        <p:spPr>
          <a:xfrm>
            <a:off x="5881425" y="1386750"/>
            <a:ext cx="3098041" cy="28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3667925" y="2816700"/>
            <a:ext cx="1538699" cy="447300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3822424" y="2775752"/>
            <a:ext cx="1229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 sz="1800"/>
              <a:t>Façade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25" y="3288109"/>
            <a:ext cx="2502300" cy="136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075" y="1378620"/>
            <a:ext cx="2596149" cy="1551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2778575" y="1386750"/>
            <a:ext cx="16587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pt-BR"/>
              <a:t>Projeto Seboso</a:t>
            </a:r>
          </a:p>
        </p:txBody>
      </p:sp>
      <p:cxnSp>
        <p:nvCxnSpPr>
          <p:cNvPr id="301" name="Shape 301"/>
          <p:cNvCxnSpPr>
            <a:stCxn id="296" idx="0"/>
            <a:endCxn id="299" idx="3"/>
          </p:cNvCxnSpPr>
          <p:nvPr/>
        </p:nvCxnSpPr>
        <p:spPr>
          <a:xfrm flipH="1" rot="5400000">
            <a:off x="3289474" y="1668900"/>
            <a:ext cx="662400" cy="16332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2" name="Shape 302"/>
          <p:cNvCxnSpPr>
            <a:stCxn id="296" idx="2"/>
            <a:endCxn id="298" idx="3"/>
          </p:cNvCxnSpPr>
          <p:nvPr/>
        </p:nvCxnSpPr>
        <p:spPr>
          <a:xfrm rot="5400000">
            <a:off x="3267124" y="2801250"/>
            <a:ext cx="707400" cy="1632900"/>
          </a:xfrm>
          <a:prstGeom prst="bentConnector2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3" name="Shape 303"/>
          <p:cNvSpPr/>
          <p:nvPr/>
        </p:nvSpPr>
        <p:spPr>
          <a:xfrm>
            <a:off x="5442925" y="2887200"/>
            <a:ext cx="438600" cy="235200"/>
          </a:xfrm>
          <a:prstGeom prst="leftRight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type="title"/>
          </p:nvPr>
        </p:nvSpPr>
        <p:spPr>
          <a:xfrm>
            <a:off x="457200" y="190874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Façade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39190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E o que foi entregue, condiz com o que o cliente queria?  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5503650" y="1622800"/>
            <a:ext cx="3419399" cy="2744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É importante que os nossos projetos </a:t>
            </a:r>
            <a:r>
              <a:rPr b="1" lang="pt-BR" sz="3600">
                <a:solidFill>
                  <a:srgbClr val="2388DB"/>
                </a:solidFill>
              </a:rPr>
              <a:t>atendam</a:t>
            </a:r>
            <a:r>
              <a:rPr b="1" lang="pt-BR">
                <a:solidFill>
                  <a:srgbClr val="2388DB"/>
                </a:solidFill>
              </a:rPr>
              <a:t> aos desejos do cliente</a:t>
            </a:r>
            <a:r>
              <a:rPr lang="pt-BR"/>
              <a:t>!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5500"/>
            <a:ext cx="5420100" cy="40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75" y="1378625"/>
            <a:ext cx="9000249" cy="33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>
            <p:ph type="title"/>
          </p:nvPr>
        </p:nvSpPr>
        <p:spPr>
          <a:xfrm>
            <a:off x="457200" y="190874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Façade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5931000" y="4807200"/>
            <a:ext cx="3212999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* A loja está atuando como façade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jeto2.jpg"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900" y="1188050"/>
            <a:ext cx="7154199" cy="3955450"/>
          </a:xfrm>
          <a:prstGeom prst="rect">
            <a:avLst/>
          </a:prstGeom>
          <a:noFill/>
          <a:ln cap="flat" cmpd="sng" w="25400">
            <a:solidFill>
              <a:srgbClr val="CCCCCC"/>
            </a:solidFill>
            <a:prstDash val="solid"/>
            <a:miter/>
            <a:headEnd len="med" w="med" type="none"/>
            <a:tailEnd len="med" w="med" type="none"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457200" y="3632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Exemplo</a:t>
            </a:r>
          </a:p>
        </p:txBody>
      </p:sp>
      <p:cxnSp>
        <p:nvCxnSpPr>
          <p:cNvPr id="318" name="Shape 318"/>
          <p:cNvCxnSpPr/>
          <p:nvPr/>
        </p:nvCxnSpPr>
        <p:spPr>
          <a:xfrm>
            <a:off x="3387500" y="1369950"/>
            <a:ext cx="597900" cy="12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9" name="Shape 319"/>
          <p:cNvSpPr txBox="1"/>
          <p:nvPr/>
        </p:nvSpPr>
        <p:spPr>
          <a:xfrm>
            <a:off x="3985400" y="1188050"/>
            <a:ext cx="17934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/>
              <a:t>Nome de usuário</a:t>
            </a:r>
          </a:p>
        </p:txBody>
      </p:sp>
      <p:cxnSp>
        <p:nvCxnSpPr>
          <p:cNvPr id="320" name="Shape 320"/>
          <p:cNvCxnSpPr>
            <a:endCxn id="321" idx="3"/>
          </p:cNvCxnSpPr>
          <p:nvPr/>
        </p:nvCxnSpPr>
        <p:spPr>
          <a:xfrm rot="10800000">
            <a:off x="859199" y="2266575"/>
            <a:ext cx="1371600" cy="6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1" name="Shape 321"/>
          <p:cNvSpPr txBox="1"/>
          <p:nvPr/>
        </p:nvSpPr>
        <p:spPr>
          <a:xfrm>
            <a:off x="0" y="2117175"/>
            <a:ext cx="8591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 sz="900"/>
              <a:t>Publicações</a:t>
            </a:r>
          </a:p>
        </p:txBody>
      </p:sp>
      <p:cxnSp>
        <p:nvCxnSpPr>
          <p:cNvPr id="322" name="Shape 322"/>
          <p:cNvCxnSpPr/>
          <p:nvPr/>
        </p:nvCxnSpPr>
        <p:spPr>
          <a:xfrm flipH="1" rot="10800000">
            <a:off x="6351550" y="1370000"/>
            <a:ext cx="498299" cy="6599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3" name="Shape 323"/>
          <p:cNvSpPr txBox="1"/>
          <p:nvPr/>
        </p:nvSpPr>
        <p:spPr>
          <a:xfrm>
            <a:off x="6849700" y="1170675"/>
            <a:ext cx="1556699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/>
              <a:t>Lista de amigos</a:t>
            </a:r>
          </a:p>
        </p:txBody>
      </p:sp>
      <p:cxnSp>
        <p:nvCxnSpPr>
          <p:cNvPr id="324" name="Shape 324"/>
          <p:cNvCxnSpPr>
            <a:endCxn id="325" idx="2"/>
          </p:cNvCxnSpPr>
          <p:nvPr/>
        </p:nvCxnSpPr>
        <p:spPr>
          <a:xfrm rot="10800000">
            <a:off x="734849" y="3312475"/>
            <a:ext cx="423300" cy="1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25" name="Shape 325"/>
          <p:cNvSpPr txBox="1"/>
          <p:nvPr/>
        </p:nvSpPr>
        <p:spPr>
          <a:xfrm rot="1403">
            <a:off x="0" y="3032575"/>
            <a:ext cx="1469700" cy="27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 sz="1000"/>
              <a:t>Exibição do Ranking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Char char="-"/>
            </a:pPr>
            <a:r>
              <a:rPr lang="pt-BR" sz="2200"/>
              <a:t>Vamos pensar na user story que levou o programa a exibir a tela exemplo do slide anterior. Além disso, vamos pensar agora usando a lógica de </a:t>
            </a:r>
            <a:r>
              <a:rPr b="1" lang="pt-BR" sz="2200"/>
              <a:t>testes de aceitação</a:t>
            </a:r>
            <a:r>
              <a:rPr lang="pt-BR" sz="2200"/>
              <a:t>, diferenciando da lógica de </a:t>
            </a:r>
            <a:r>
              <a:rPr b="1" lang="pt-BR" sz="2200"/>
              <a:t>testes de unidade</a:t>
            </a:r>
            <a:r>
              <a:rPr lang="pt-BR" sz="22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-368300" lvl="0" marL="457200">
              <a:spcBef>
                <a:spcPts val="0"/>
              </a:spcBef>
              <a:buSzPct val="100000"/>
              <a:buChar char="-"/>
            </a:pPr>
            <a:r>
              <a:rPr lang="pt-BR" sz="2200"/>
              <a:t>Temos uma </a:t>
            </a:r>
            <a:r>
              <a:rPr b="1" lang="pt-BR" sz="2200"/>
              <a:t>usuária </a:t>
            </a:r>
            <a:r>
              <a:rPr lang="pt-BR" sz="2200"/>
              <a:t>chamada “Daenerys Targaryen”, com uma </a:t>
            </a:r>
            <a:r>
              <a:rPr b="1" lang="pt-BR" sz="2200"/>
              <a:t>lista de amigos</a:t>
            </a:r>
            <a:r>
              <a:rPr lang="pt-BR" sz="2200"/>
              <a:t> contendo Barack Obama, Fátima Bernardes, entre outros. Além disso temos uma </a:t>
            </a:r>
            <a:r>
              <a:rPr b="1" lang="pt-BR" sz="2200"/>
              <a:t>lista de postagens</a:t>
            </a:r>
            <a:r>
              <a:rPr lang="pt-BR" sz="2200"/>
              <a:t> exibida no centro da tela.</a:t>
            </a:r>
          </a:p>
        </p:txBody>
      </p:sp>
      <p:sp>
        <p:nvSpPr>
          <p:cNvPr id="331" name="Shape 331"/>
          <p:cNvSpPr txBox="1"/>
          <p:nvPr>
            <p:ph type="title"/>
          </p:nvPr>
        </p:nvSpPr>
        <p:spPr>
          <a:xfrm>
            <a:off x="457200" y="136949"/>
            <a:ext cx="8229600" cy="10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User Stories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User Stories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pt-BR" sz="2400"/>
              <a:t>Então, para que isso seja necessário, precisamos de uma </a:t>
            </a:r>
            <a:r>
              <a:rPr b="1" lang="pt-BR" sz="2400"/>
              <a:t>sequência de passos</a:t>
            </a:r>
            <a:r>
              <a:rPr lang="pt-BR" sz="2400"/>
              <a:t>:</a:t>
            </a:r>
          </a:p>
          <a:p>
            <a:pPr indent="-368300" lvl="1" marL="914400" rtl="0">
              <a:spcBef>
                <a:spcPts val="0"/>
              </a:spcBef>
              <a:buSzPct val="100000"/>
              <a:buChar char="-"/>
            </a:pPr>
            <a:r>
              <a:rPr lang="pt-BR" sz="2200"/>
              <a:t>Cadastro do usuário “Daenerys Targaryen”;</a:t>
            </a:r>
          </a:p>
          <a:p>
            <a:pPr indent="-368300" lvl="1" marL="914400" rtl="0">
              <a:spcBef>
                <a:spcPts val="0"/>
              </a:spcBef>
              <a:buSzPct val="100000"/>
              <a:buChar char="-"/>
            </a:pPr>
            <a:r>
              <a:rPr lang="pt-BR" sz="2200"/>
              <a:t>Adição dos amigos;</a:t>
            </a:r>
          </a:p>
          <a:p>
            <a:pPr indent="-368300" lvl="1" marL="914400" rtl="0">
              <a:spcBef>
                <a:spcPts val="0"/>
              </a:spcBef>
              <a:buSzPct val="100000"/>
              <a:buChar char="-"/>
            </a:pPr>
            <a:r>
              <a:rPr lang="pt-BR" sz="2200"/>
              <a:t>Postagem no mural;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/>
          </a:p>
          <a:p>
            <a:pPr indent="-368300" lvl="0" marL="457200">
              <a:spcBef>
                <a:spcPts val="0"/>
              </a:spcBef>
              <a:buSzPct val="100000"/>
              <a:buChar char="-"/>
            </a:pPr>
            <a:r>
              <a:rPr lang="pt-BR" sz="2200"/>
              <a:t>Cada item caracteriza uma </a:t>
            </a:r>
            <a:r>
              <a:rPr b="1" lang="pt-BR" sz="2200"/>
              <a:t>User Story</a:t>
            </a:r>
            <a:r>
              <a:rPr lang="pt-BR" sz="2200"/>
              <a:t>! É uma interação do usuário com o sistema a qual eu quero testar e cujo resultado desta é conhecido.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pt-BR" sz="2400"/>
              <a:t>Uma possível </a:t>
            </a:r>
            <a:r>
              <a:rPr b="1" lang="pt-BR" sz="2400"/>
              <a:t>caso de teste</a:t>
            </a:r>
            <a:r>
              <a:rPr lang="pt-BR" sz="2400"/>
              <a:t> seria: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-"/>
            </a:pPr>
            <a:r>
              <a:rPr lang="pt-BR"/>
              <a:t>Criação do usuário;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pt-BR"/>
              <a:t>Efetuar o login;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pt-BR"/>
              <a:t>Efetuar o logout;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Com isso, há de se testar se o programa retorna o resultado esperado.</a:t>
            </a:r>
          </a:p>
        </p:txBody>
      </p:sp>
      <p:sp>
        <p:nvSpPr>
          <p:cNvPr id="343" name="Shape 343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User Stories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/>
              <a:t>Criar um usuário: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457200" lvl="0" rtl="0">
              <a:spcBef>
                <a:spcPts val="0"/>
              </a:spcBef>
              <a:buNone/>
            </a:pPr>
            <a:r>
              <a:rPr i="1" lang="pt-BR" sz="1800">
                <a:latin typeface="Times New Roman"/>
                <a:ea typeface="Times New Roman"/>
                <a:cs typeface="Times New Roman"/>
                <a:sym typeface="Times New Roman"/>
              </a:rPr>
              <a:t>id1=createUser name=”Amanda” email=”</a:t>
            </a:r>
            <a:r>
              <a:rPr i="1" lang="pt-BR" sz="1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amanda.n@email.com</a:t>
            </a:r>
            <a:r>
              <a:rPr i="1" lang="pt-BR" sz="1800">
                <a:latin typeface="Times New Roman"/>
                <a:ea typeface="Times New Roman"/>
                <a:cs typeface="Times New Roman"/>
                <a:sym typeface="Times New Roman"/>
              </a:rPr>
              <a:t>” password=”senha” birthday=”06/02/2000” image=”resources/amanda.jpg”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rPr lang="pt-BR" sz="1800"/>
              <a:t>Observe que não deve ser escrito um espaço a mais ou a menos no script, caso isso ocorra culminará em um erro de execução. O que está sendo dito ao programa é basicamente que um objeto foi criado com os seguintes parâmetros informados e sob identificação de “id1”. </a:t>
            </a:r>
            <a:r>
              <a:rPr i="1" lang="pt-BR" sz="1800"/>
              <a:t>CreateUser </a:t>
            </a:r>
            <a:r>
              <a:rPr lang="pt-BR" sz="1800"/>
              <a:t>é o método da façade a ser testado e o restante são os parâmetros solicitados pelo mesmo como </a:t>
            </a:r>
            <a:r>
              <a:rPr i="1" lang="pt-BR" sz="1800"/>
              <a:t>name, email, password, birthday </a:t>
            </a:r>
            <a:r>
              <a:rPr lang="pt-BR" sz="1800"/>
              <a:t>e </a:t>
            </a:r>
            <a:r>
              <a:rPr i="1" lang="pt-BR" sz="1800"/>
              <a:t>image.</a:t>
            </a:r>
          </a:p>
        </p:txBody>
      </p:sp>
      <p:sp>
        <p:nvSpPr>
          <p:cNvPr id="349" name="Shape 349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User Stories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/>
              <a:t>Criar um usuário: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	</a:t>
            </a:r>
            <a:r>
              <a:rPr lang="pt-BR" sz="1800"/>
              <a:t>Devemos ter em mente ainda que precisamos nos certificar da construção correta do usuário, dentro da lógica de sistema.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pt-BR" sz="1800"/>
              <a:t>	</a:t>
            </a:r>
            <a:r>
              <a:rPr i="1" lang="pt-BR" sz="1800">
                <a:latin typeface="Times New Roman"/>
                <a:ea typeface="Times New Roman"/>
                <a:cs typeface="Times New Roman"/>
                <a:sym typeface="Times New Roman"/>
              </a:rPr>
              <a:t>expect “Amanda” getName usuario=${id1}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pt-BR" sz="1800"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1" lang="pt-BR" sz="1800"/>
              <a:t>ATENÇÃO: Como o EasyAccept só trabalha com dados primitivos, o que será passado como parâmetro para o método pela chamada de </a:t>
            </a:r>
            <a:r>
              <a:rPr b="1" i="1" lang="pt-BR" sz="1800">
                <a:latin typeface="Times New Roman"/>
                <a:ea typeface="Times New Roman"/>
                <a:cs typeface="Times New Roman"/>
                <a:sym typeface="Times New Roman"/>
              </a:rPr>
              <a:t>${id1} </a:t>
            </a:r>
            <a:r>
              <a:rPr b="1" lang="pt-BR" sz="1800"/>
              <a:t>será o toString( ) do objeto. Portanto, atenção na escolha do toString.</a:t>
            </a:r>
          </a:p>
        </p:txBody>
      </p:sp>
      <p:sp>
        <p:nvSpPr>
          <p:cNvPr id="355" name="Shape 355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User Stories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700"/>
              <a:t>expect: </a:t>
            </a:r>
            <a:r>
              <a:rPr lang="pt-BR" sz="1700"/>
              <a:t>Verifica se um método retorna o dado esperado.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None/>
            </a:pPr>
            <a:r>
              <a:rPr b="1" lang="pt-BR" sz="1600"/>
              <a:t>LEMBRE-SE: </a:t>
            </a:r>
            <a:r>
              <a:rPr lang="pt-BR" sz="1600"/>
              <a:t>A ferramenta só trabalha com tipos primitivos de dados. É importante ressaltar que há a possibilidade de trabalhar com strings simples sem a necessidade de aspas, porém, por questões de boas práticas, estas deverão ser utilizadas.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b="1" sz="17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Sintaxe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3">
            <a:alphaModFix/>
          </a:blip>
          <a:srcRect b="44753" l="11310" r="32613" t="43643"/>
          <a:stretch/>
        </p:blipFill>
        <p:spPr>
          <a:xfrm>
            <a:off x="457200" y="2343900"/>
            <a:ext cx="8614276" cy="1002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Shape 363"/>
          <p:cNvCxnSpPr/>
          <p:nvPr/>
        </p:nvCxnSpPr>
        <p:spPr>
          <a:xfrm>
            <a:off x="866625" y="2554875"/>
            <a:ext cx="0" cy="1080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4" name="Shape 364"/>
          <p:cNvSpPr txBox="1"/>
          <p:nvPr/>
        </p:nvSpPr>
        <p:spPr>
          <a:xfrm>
            <a:off x="457200" y="3579200"/>
            <a:ext cx="956699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pt-BR" sz="1100"/>
              <a:t>comando</a:t>
            </a:r>
          </a:p>
        </p:txBody>
      </p:sp>
      <p:cxnSp>
        <p:nvCxnSpPr>
          <p:cNvPr id="365" name="Shape 365"/>
          <p:cNvCxnSpPr/>
          <p:nvPr/>
        </p:nvCxnSpPr>
        <p:spPr>
          <a:xfrm>
            <a:off x="1969600" y="2566125"/>
            <a:ext cx="0" cy="101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6" name="Shape 366"/>
          <p:cNvSpPr txBox="1"/>
          <p:nvPr/>
        </p:nvSpPr>
        <p:spPr>
          <a:xfrm>
            <a:off x="1283075" y="3477775"/>
            <a:ext cx="17220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pt-BR" sz="1100"/>
              <a:t>retorno esperado</a:t>
            </a:r>
          </a:p>
        </p:txBody>
      </p:sp>
      <p:cxnSp>
        <p:nvCxnSpPr>
          <p:cNvPr id="367" name="Shape 367"/>
          <p:cNvCxnSpPr/>
          <p:nvPr/>
        </p:nvCxnSpPr>
        <p:spPr>
          <a:xfrm rot="10800000">
            <a:off x="3286450" y="2093550"/>
            <a:ext cx="0" cy="2924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8" name="Shape 368"/>
          <p:cNvSpPr txBox="1"/>
          <p:nvPr/>
        </p:nvSpPr>
        <p:spPr>
          <a:xfrm>
            <a:off x="2881275" y="1801050"/>
            <a:ext cx="1407000" cy="29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pt-BR" sz="1100"/>
              <a:t>método da façade</a:t>
            </a:r>
          </a:p>
        </p:txBody>
      </p:sp>
      <p:cxnSp>
        <p:nvCxnSpPr>
          <p:cNvPr id="369" name="Shape 369"/>
          <p:cNvCxnSpPr>
            <a:stCxn id="362" idx="0"/>
          </p:cNvCxnSpPr>
          <p:nvPr/>
        </p:nvCxnSpPr>
        <p:spPr>
          <a:xfrm flipH="1" rot="10800000">
            <a:off x="4764338" y="2082000"/>
            <a:ext cx="18900" cy="261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0" name="Shape 370"/>
          <p:cNvSpPr txBox="1"/>
          <p:nvPr/>
        </p:nvSpPr>
        <p:spPr>
          <a:xfrm>
            <a:off x="4580750" y="1816350"/>
            <a:ext cx="1722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pt-BR" sz="1100"/>
              <a:t>id do objeto criado</a:t>
            </a:r>
          </a:p>
        </p:txBody>
      </p:sp>
      <p:cxnSp>
        <p:nvCxnSpPr>
          <p:cNvPr id="371" name="Shape 371"/>
          <p:cNvCxnSpPr/>
          <p:nvPr/>
        </p:nvCxnSpPr>
        <p:spPr>
          <a:xfrm>
            <a:off x="6797975" y="2498600"/>
            <a:ext cx="326400" cy="1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2" name="Shape 372"/>
          <p:cNvSpPr txBox="1"/>
          <p:nvPr/>
        </p:nvSpPr>
        <p:spPr>
          <a:xfrm>
            <a:off x="7124375" y="2172200"/>
            <a:ext cx="1924499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pt-BR" sz="1000"/>
              <a:t>parâmetro requerido pelo método</a:t>
            </a:r>
          </a:p>
        </p:txBody>
      </p:sp>
      <p:sp>
        <p:nvSpPr>
          <p:cNvPr id="373" name="Shape 373"/>
          <p:cNvSpPr/>
          <p:nvPr/>
        </p:nvSpPr>
        <p:spPr>
          <a:xfrm>
            <a:off x="540225" y="2307250"/>
            <a:ext cx="6212699" cy="281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/>
              <a:t>echo: </a:t>
            </a:r>
            <a:r>
              <a:rPr lang="pt-BR" sz="1700"/>
              <a:t>concatena dois parâmetros dentro de outro comando, geralmente vem aliado ao </a:t>
            </a:r>
            <a:r>
              <a:rPr b="1" lang="pt-BR" sz="1700"/>
              <a:t>expectDifferent </a:t>
            </a:r>
            <a:r>
              <a:rPr lang="pt-BR" sz="1700"/>
              <a:t>que</a:t>
            </a:r>
            <a:r>
              <a:rPr b="1" lang="pt-BR" sz="1700"/>
              <a:t> </a:t>
            </a:r>
            <a:r>
              <a:rPr lang="pt-BR" sz="1700"/>
              <a:t>verifica se um método produz um resultado diferente de um dado passado.</a:t>
            </a:r>
          </a:p>
        </p:txBody>
      </p:sp>
      <p:sp>
        <p:nvSpPr>
          <p:cNvPr id="379" name="Shape 379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Sintaxe</a:t>
            </a: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46108" l="11378" r="67504" t="51601"/>
          <a:stretch/>
        </p:blipFill>
        <p:spPr>
          <a:xfrm>
            <a:off x="562775" y="2346650"/>
            <a:ext cx="7383226" cy="450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Shape 381"/>
          <p:cNvCxnSpPr/>
          <p:nvPr/>
        </p:nvCxnSpPr>
        <p:spPr>
          <a:xfrm flipH="1">
            <a:off x="2160799" y="2802475"/>
            <a:ext cx="33900" cy="686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2" name="Shape 382"/>
          <p:cNvCxnSpPr/>
          <p:nvPr/>
        </p:nvCxnSpPr>
        <p:spPr>
          <a:xfrm>
            <a:off x="5875075" y="2779975"/>
            <a:ext cx="33900" cy="10466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3" name="Shape 383"/>
          <p:cNvCxnSpPr>
            <a:endCxn id="384" idx="0"/>
          </p:cNvCxnSpPr>
          <p:nvPr/>
        </p:nvCxnSpPr>
        <p:spPr>
          <a:xfrm>
            <a:off x="4727075" y="2814775"/>
            <a:ext cx="5700" cy="41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5" name="Shape 385"/>
          <p:cNvCxnSpPr/>
          <p:nvPr/>
        </p:nvCxnSpPr>
        <p:spPr>
          <a:xfrm>
            <a:off x="7270850" y="2768725"/>
            <a:ext cx="11400" cy="52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6" name="Shape 386"/>
          <p:cNvSpPr txBox="1"/>
          <p:nvPr/>
        </p:nvSpPr>
        <p:spPr>
          <a:xfrm>
            <a:off x="1699400" y="3410100"/>
            <a:ext cx="956699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comando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3871775" y="3226975"/>
            <a:ext cx="1722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id do objeto criado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6567700" y="3226975"/>
            <a:ext cx="17220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id do objeto criado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180225" y="3736500"/>
            <a:ext cx="3423599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pt-BR" sz="1100"/>
              <a:t>apenas concatena os dois parâmetros, agindo como um ‘and’.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/>
              <a:t>expectError: </a:t>
            </a:r>
            <a:r>
              <a:rPr lang="pt-BR" sz="1700"/>
              <a:t>é usado para checar erros na lógica de negócios, garantindo que tal ação retorne uma mensagem reportando tal.</a:t>
            </a:r>
          </a:p>
        </p:txBody>
      </p:sp>
      <p:sp>
        <p:nvSpPr>
          <p:cNvPr id="394" name="Shape 394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Sintaxe</a:t>
            </a: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3">
            <a:alphaModFix/>
          </a:blip>
          <a:srcRect b="37409" l="11817" r="40259" t="52519"/>
          <a:stretch/>
        </p:blipFill>
        <p:spPr>
          <a:xfrm>
            <a:off x="457200" y="2273500"/>
            <a:ext cx="8229600" cy="9723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Shape 396"/>
          <p:cNvCxnSpPr/>
          <p:nvPr/>
        </p:nvCxnSpPr>
        <p:spPr>
          <a:xfrm flipH="1">
            <a:off x="1046549" y="2971300"/>
            <a:ext cx="33900" cy="686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7" name="Shape 397"/>
          <p:cNvSpPr txBox="1"/>
          <p:nvPr/>
        </p:nvSpPr>
        <p:spPr>
          <a:xfrm>
            <a:off x="568525" y="3578925"/>
            <a:ext cx="956699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comando</a:t>
            </a:r>
          </a:p>
        </p:txBody>
      </p:sp>
      <p:cxnSp>
        <p:nvCxnSpPr>
          <p:cNvPr id="398" name="Shape 398"/>
          <p:cNvCxnSpPr/>
          <p:nvPr/>
        </p:nvCxnSpPr>
        <p:spPr>
          <a:xfrm flipH="1">
            <a:off x="2864474" y="2971300"/>
            <a:ext cx="33900" cy="686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9" name="Shape 399"/>
          <p:cNvSpPr txBox="1"/>
          <p:nvPr/>
        </p:nvSpPr>
        <p:spPr>
          <a:xfrm>
            <a:off x="2403075" y="3578925"/>
            <a:ext cx="1552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retorno esperado</a:t>
            </a:r>
          </a:p>
        </p:txBody>
      </p:sp>
      <p:cxnSp>
        <p:nvCxnSpPr>
          <p:cNvPr id="400" name="Shape 400"/>
          <p:cNvCxnSpPr/>
          <p:nvPr/>
        </p:nvCxnSpPr>
        <p:spPr>
          <a:xfrm flipH="1">
            <a:off x="6678899" y="2971287"/>
            <a:ext cx="33900" cy="686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1" name="Shape 401"/>
          <p:cNvSpPr txBox="1"/>
          <p:nvPr/>
        </p:nvSpPr>
        <p:spPr>
          <a:xfrm>
            <a:off x="6217500" y="3578912"/>
            <a:ext cx="1552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id do objeto criado</a:t>
            </a:r>
          </a:p>
        </p:txBody>
      </p:sp>
      <p:cxnSp>
        <p:nvCxnSpPr>
          <p:cNvPr id="402" name="Shape 402"/>
          <p:cNvCxnSpPr/>
          <p:nvPr/>
        </p:nvCxnSpPr>
        <p:spPr>
          <a:xfrm flipH="1">
            <a:off x="4823774" y="2971300"/>
            <a:ext cx="33900" cy="686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3" name="Shape 403"/>
          <p:cNvSpPr txBox="1"/>
          <p:nvPr/>
        </p:nvSpPr>
        <p:spPr>
          <a:xfrm>
            <a:off x="4362375" y="3578925"/>
            <a:ext cx="1552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método da façade</a:t>
            </a:r>
          </a:p>
        </p:txBody>
      </p:sp>
      <p:cxnSp>
        <p:nvCxnSpPr>
          <p:cNvPr id="404" name="Shape 404"/>
          <p:cNvCxnSpPr/>
          <p:nvPr/>
        </p:nvCxnSpPr>
        <p:spPr>
          <a:xfrm flipH="1">
            <a:off x="8231099" y="2971287"/>
            <a:ext cx="33900" cy="686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5" name="Shape 405"/>
          <p:cNvSpPr txBox="1"/>
          <p:nvPr/>
        </p:nvSpPr>
        <p:spPr>
          <a:xfrm>
            <a:off x="7769700" y="3578912"/>
            <a:ext cx="956699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parâmetro do método</a:t>
            </a:r>
          </a:p>
        </p:txBody>
      </p:sp>
      <p:sp>
        <p:nvSpPr>
          <p:cNvPr id="406" name="Shape 406"/>
          <p:cNvSpPr/>
          <p:nvPr/>
        </p:nvSpPr>
        <p:spPr>
          <a:xfrm>
            <a:off x="405175" y="2791225"/>
            <a:ext cx="8295000" cy="191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39190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Solução!? Ter um bom processo de testes!  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5608500" y="3918450"/>
            <a:ext cx="3535500" cy="118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1800"/>
              <a:t>Logo, isso não pode faltar! É um conceito de “programação em V” aplicado em seu projeto</a:t>
            </a:r>
          </a:p>
        </p:txBody>
      </p:sp>
      <p:sp>
        <p:nvSpPr>
          <p:cNvPr id="70" name="Shape 70"/>
          <p:cNvSpPr/>
          <p:nvPr/>
        </p:nvSpPr>
        <p:spPr>
          <a:xfrm>
            <a:off x="3519475" y="3674087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200"/>
              <a:t>Teste de Unidade</a:t>
            </a:r>
          </a:p>
        </p:txBody>
      </p:sp>
      <p:sp>
        <p:nvSpPr>
          <p:cNvPr id="71" name="Shape 71"/>
          <p:cNvSpPr/>
          <p:nvPr/>
        </p:nvSpPr>
        <p:spPr>
          <a:xfrm>
            <a:off x="4326962" y="2914175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Teste de Integração</a:t>
            </a:r>
          </a:p>
        </p:txBody>
      </p:sp>
      <p:sp>
        <p:nvSpPr>
          <p:cNvPr id="72" name="Shape 72"/>
          <p:cNvSpPr/>
          <p:nvPr/>
        </p:nvSpPr>
        <p:spPr>
          <a:xfrm>
            <a:off x="5028000" y="2268475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Teste de Sistema</a:t>
            </a:r>
          </a:p>
        </p:txBody>
      </p:sp>
      <p:sp>
        <p:nvSpPr>
          <p:cNvPr id="73" name="Shape 73"/>
          <p:cNvSpPr/>
          <p:nvPr/>
        </p:nvSpPr>
        <p:spPr>
          <a:xfrm>
            <a:off x="5670125" y="1622787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Teste de Aceitação</a:t>
            </a:r>
          </a:p>
        </p:txBody>
      </p:sp>
      <p:sp>
        <p:nvSpPr>
          <p:cNvPr id="74" name="Shape 74"/>
          <p:cNvSpPr/>
          <p:nvPr/>
        </p:nvSpPr>
        <p:spPr>
          <a:xfrm>
            <a:off x="1591750" y="2914175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Projeto do Sistema</a:t>
            </a:r>
          </a:p>
        </p:txBody>
      </p:sp>
      <p:sp>
        <p:nvSpPr>
          <p:cNvPr id="75" name="Shape 75"/>
          <p:cNvSpPr/>
          <p:nvPr/>
        </p:nvSpPr>
        <p:spPr>
          <a:xfrm>
            <a:off x="2292850" y="3674100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Unidades</a:t>
            </a:r>
          </a:p>
        </p:txBody>
      </p:sp>
      <p:sp>
        <p:nvSpPr>
          <p:cNvPr id="76" name="Shape 76"/>
          <p:cNvSpPr/>
          <p:nvPr/>
        </p:nvSpPr>
        <p:spPr>
          <a:xfrm>
            <a:off x="987900" y="2268487"/>
            <a:ext cx="1238400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Especificação do Sistema</a:t>
            </a:r>
          </a:p>
        </p:txBody>
      </p:sp>
      <p:sp>
        <p:nvSpPr>
          <p:cNvPr id="77" name="Shape 77"/>
          <p:cNvSpPr/>
          <p:nvPr/>
        </p:nvSpPr>
        <p:spPr>
          <a:xfrm>
            <a:off x="374400" y="1622800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pt-BR" sz="1200"/>
              <a:t>Requisitos</a:t>
            </a:r>
          </a:p>
        </p:txBody>
      </p:sp>
      <p:cxnSp>
        <p:nvCxnSpPr>
          <p:cNvPr id="78" name="Shape 78"/>
          <p:cNvCxnSpPr>
            <a:endCxn id="71" idx="1"/>
          </p:cNvCxnSpPr>
          <p:nvPr/>
        </p:nvCxnSpPr>
        <p:spPr>
          <a:xfrm flipH="1" rot="10800000">
            <a:off x="2570762" y="3158525"/>
            <a:ext cx="1756200" cy="2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9" name="Shape 79"/>
          <p:cNvCxnSpPr>
            <a:stCxn id="76" idx="3"/>
            <a:endCxn id="72" idx="1"/>
          </p:cNvCxnSpPr>
          <p:nvPr/>
        </p:nvCxnSpPr>
        <p:spPr>
          <a:xfrm>
            <a:off x="2226300" y="2512837"/>
            <a:ext cx="2801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0" name="Shape 80"/>
          <p:cNvCxnSpPr>
            <a:stCxn id="77" idx="3"/>
            <a:endCxn id="73" idx="1"/>
          </p:cNvCxnSpPr>
          <p:nvPr/>
        </p:nvCxnSpPr>
        <p:spPr>
          <a:xfrm>
            <a:off x="1380299" y="1867150"/>
            <a:ext cx="4289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" name="Shape 81"/>
          <p:cNvCxnSpPr>
            <a:stCxn id="75" idx="3"/>
            <a:endCxn id="70" idx="1"/>
          </p:cNvCxnSpPr>
          <p:nvPr/>
        </p:nvCxnSpPr>
        <p:spPr>
          <a:xfrm>
            <a:off x="3298749" y="3918450"/>
            <a:ext cx="22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" name="Shape 82"/>
          <p:cNvCxnSpPr/>
          <p:nvPr/>
        </p:nvCxnSpPr>
        <p:spPr>
          <a:xfrm>
            <a:off x="125875" y="1876875"/>
            <a:ext cx="2918099" cy="310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3" name="Shape 83"/>
          <p:cNvCxnSpPr/>
          <p:nvPr/>
        </p:nvCxnSpPr>
        <p:spPr>
          <a:xfrm flipH="1" rot="10800000">
            <a:off x="3678425" y="1808349"/>
            <a:ext cx="3394199" cy="316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4" name="Shape 84"/>
          <p:cNvSpPr txBox="1"/>
          <p:nvPr/>
        </p:nvSpPr>
        <p:spPr>
          <a:xfrm>
            <a:off x="2706962" y="1510675"/>
            <a:ext cx="1636499" cy="22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1000"/>
              <a:t>Requisitos do usuário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2647050" y="2268478"/>
            <a:ext cx="1756199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000"/>
              <a:t>Especificações Funcional e Não Funcional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2644062" y="2914175"/>
            <a:ext cx="1636499" cy="22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000"/>
              <a:t>Arquitetura do Sistema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2644050" y="3402875"/>
            <a:ext cx="1636499" cy="22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000"/>
              <a:t>Projeto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2398500" y="1170475"/>
            <a:ext cx="2457300" cy="3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 sz="1800"/>
              <a:t>Processo de testes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-84025" y="1159225"/>
            <a:ext cx="1911299" cy="36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1000"/>
              <a:t>Fase do processo de software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5439400" y="1178350"/>
            <a:ext cx="1442099" cy="36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1000"/>
              <a:t>Níveis de teste de software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/>
              <a:t>expectWithin: </a:t>
            </a:r>
            <a:r>
              <a:rPr lang="pt-BR" sz="1700"/>
              <a:t>é utilizado para comparar uma saída de ponto flutuante dado uma precisão específica.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sz="17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412" name="Shape 412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Sintaxe</a:t>
            </a: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42227" l="0" r="69597" t="47701"/>
          <a:stretch/>
        </p:blipFill>
        <p:spPr>
          <a:xfrm>
            <a:off x="1066850" y="2183450"/>
            <a:ext cx="7010298" cy="130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Shape 414"/>
          <p:cNvCxnSpPr/>
          <p:nvPr/>
        </p:nvCxnSpPr>
        <p:spPr>
          <a:xfrm flipH="1">
            <a:off x="1834399" y="3489025"/>
            <a:ext cx="33900" cy="686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5" name="Shape 415"/>
          <p:cNvSpPr txBox="1"/>
          <p:nvPr/>
        </p:nvSpPr>
        <p:spPr>
          <a:xfrm>
            <a:off x="1356375" y="4096650"/>
            <a:ext cx="956699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comando</a:t>
            </a:r>
          </a:p>
        </p:txBody>
      </p:sp>
      <p:cxnSp>
        <p:nvCxnSpPr>
          <p:cNvPr id="416" name="Shape 416"/>
          <p:cNvCxnSpPr>
            <a:endCxn id="417" idx="0"/>
          </p:cNvCxnSpPr>
          <p:nvPr/>
        </p:nvCxnSpPr>
        <p:spPr>
          <a:xfrm flipH="1">
            <a:off x="2982924" y="3488912"/>
            <a:ext cx="17100" cy="98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7" name="Shape 417"/>
          <p:cNvSpPr txBox="1"/>
          <p:nvPr/>
        </p:nvSpPr>
        <p:spPr>
          <a:xfrm>
            <a:off x="2504575" y="4472312"/>
            <a:ext cx="956699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precisão</a:t>
            </a:r>
          </a:p>
        </p:txBody>
      </p:sp>
      <p:cxnSp>
        <p:nvCxnSpPr>
          <p:cNvPr id="418" name="Shape 418"/>
          <p:cNvCxnSpPr/>
          <p:nvPr/>
        </p:nvCxnSpPr>
        <p:spPr>
          <a:xfrm flipH="1">
            <a:off x="3669874" y="3489025"/>
            <a:ext cx="33900" cy="686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9" name="Shape 419"/>
          <p:cNvSpPr txBox="1"/>
          <p:nvPr/>
        </p:nvSpPr>
        <p:spPr>
          <a:xfrm>
            <a:off x="3208475" y="4096650"/>
            <a:ext cx="1552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retorno esperado</a:t>
            </a:r>
          </a:p>
        </p:txBody>
      </p:sp>
      <p:cxnSp>
        <p:nvCxnSpPr>
          <p:cNvPr id="420" name="Shape 420"/>
          <p:cNvCxnSpPr/>
          <p:nvPr/>
        </p:nvCxnSpPr>
        <p:spPr>
          <a:xfrm>
            <a:off x="4828350" y="3522800"/>
            <a:ext cx="6599" cy="3260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1" name="Shape 421"/>
          <p:cNvSpPr txBox="1"/>
          <p:nvPr/>
        </p:nvSpPr>
        <p:spPr>
          <a:xfrm>
            <a:off x="4373625" y="3770250"/>
            <a:ext cx="1400099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método da façade</a:t>
            </a:r>
          </a:p>
        </p:txBody>
      </p:sp>
      <p:cxnSp>
        <p:nvCxnSpPr>
          <p:cNvPr id="422" name="Shape 422"/>
          <p:cNvCxnSpPr/>
          <p:nvPr/>
        </p:nvCxnSpPr>
        <p:spPr>
          <a:xfrm flipH="1">
            <a:off x="6049924" y="3513612"/>
            <a:ext cx="33900" cy="686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3" name="Shape 423"/>
          <p:cNvSpPr txBox="1"/>
          <p:nvPr/>
        </p:nvSpPr>
        <p:spPr>
          <a:xfrm>
            <a:off x="5588525" y="4121237"/>
            <a:ext cx="956699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parâmetro do método</a:t>
            </a:r>
          </a:p>
        </p:txBody>
      </p:sp>
      <p:sp>
        <p:nvSpPr>
          <p:cNvPr id="424" name="Shape 424"/>
          <p:cNvSpPr/>
          <p:nvPr/>
        </p:nvSpPr>
        <p:spPr>
          <a:xfrm>
            <a:off x="1091725" y="3196400"/>
            <a:ext cx="5357399" cy="3149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/>
              <a:t>equalFiles: </a:t>
            </a:r>
            <a:r>
              <a:rPr lang="pt-BR" sz="1700"/>
              <a:t>compara dois arquivos a fim de verificar se a gravação de texto em um arquivo está como o esperado.</a:t>
            </a:r>
          </a:p>
        </p:txBody>
      </p:sp>
      <p:sp>
        <p:nvSpPr>
          <p:cNvPr id="430" name="Shape 430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Sintaxe</a:t>
            </a:r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3">
            <a:alphaModFix/>
          </a:blip>
          <a:srcRect b="40257" l="0" r="72921" t="54050"/>
          <a:stretch/>
        </p:blipFill>
        <p:spPr>
          <a:xfrm>
            <a:off x="944500" y="2143050"/>
            <a:ext cx="7254997" cy="857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Shape 432"/>
          <p:cNvCxnSpPr/>
          <p:nvPr/>
        </p:nvCxnSpPr>
        <p:spPr>
          <a:xfrm flipH="1">
            <a:off x="788400" y="2571749"/>
            <a:ext cx="269099" cy="8834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3" name="Shape 433"/>
          <p:cNvSpPr txBox="1"/>
          <p:nvPr/>
        </p:nvSpPr>
        <p:spPr>
          <a:xfrm>
            <a:off x="0" y="3376475"/>
            <a:ext cx="1845899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pt-BR" sz="1100"/>
              <a:t>Método que salva informações em um .txt</a:t>
            </a:r>
          </a:p>
        </p:txBody>
      </p:sp>
      <p:cxnSp>
        <p:nvCxnSpPr>
          <p:cNvPr id="434" name="Shape 434"/>
          <p:cNvCxnSpPr/>
          <p:nvPr/>
        </p:nvCxnSpPr>
        <p:spPr>
          <a:xfrm flipH="1">
            <a:off x="1845950" y="3122200"/>
            <a:ext cx="76499" cy="82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5" name="Shape 435"/>
          <p:cNvSpPr txBox="1"/>
          <p:nvPr/>
        </p:nvSpPr>
        <p:spPr>
          <a:xfrm>
            <a:off x="1405850" y="3875800"/>
            <a:ext cx="956699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comando</a:t>
            </a:r>
          </a:p>
        </p:txBody>
      </p:sp>
      <p:cxnSp>
        <p:nvCxnSpPr>
          <p:cNvPr id="436" name="Shape 436"/>
          <p:cNvCxnSpPr/>
          <p:nvPr/>
        </p:nvCxnSpPr>
        <p:spPr>
          <a:xfrm flipH="1">
            <a:off x="3596550" y="3022175"/>
            <a:ext cx="76499" cy="82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7" name="Shape 437"/>
          <p:cNvSpPr txBox="1"/>
          <p:nvPr/>
        </p:nvSpPr>
        <p:spPr>
          <a:xfrm>
            <a:off x="3156450" y="3775775"/>
            <a:ext cx="12555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arquivo modelo</a:t>
            </a:r>
          </a:p>
        </p:txBody>
      </p:sp>
      <p:cxnSp>
        <p:nvCxnSpPr>
          <p:cNvPr id="438" name="Shape 438"/>
          <p:cNvCxnSpPr/>
          <p:nvPr/>
        </p:nvCxnSpPr>
        <p:spPr>
          <a:xfrm flipH="1">
            <a:off x="7001625" y="2996350"/>
            <a:ext cx="76499" cy="82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9" name="Shape 439"/>
          <p:cNvSpPr txBox="1"/>
          <p:nvPr/>
        </p:nvSpPr>
        <p:spPr>
          <a:xfrm>
            <a:off x="6561525" y="3749950"/>
            <a:ext cx="16380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arquivo produzido pelo método</a:t>
            </a:r>
          </a:p>
        </p:txBody>
      </p:sp>
      <p:sp>
        <p:nvSpPr>
          <p:cNvPr id="440" name="Shape 440"/>
          <p:cNvSpPr/>
          <p:nvPr/>
        </p:nvSpPr>
        <p:spPr>
          <a:xfrm>
            <a:off x="1080475" y="2746200"/>
            <a:ext cx="7118999" cy="27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/>
              <a:t>stackTrace: </a:t>
            </a:r>
            <a:r>
              <a:rPr lang="pt-BR" sz="1700"/>
              <a:t>utilizado para mostrar um “stack trace”, ao debugar. É bastante útil ao se deparar com exceções inesperadas.</a:t>
            </a:r>
          </a:p>
        </p:txBody>
      </p:sp>
      <p:sp>
        <p:nvSpPr>
          <p:cNvPr id="446" name="Shape 446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Sintaxe</a:t>
            </a:r>
          </a:p>
        </p:txBody>
      </p:sp>
      <p:pic>
        <p:nvPicPr>
          <p:cNvPr id="447" name="Shape 447"/>
          <p:cNvPicPr preferRelativeResize="0"/>
          <p:nvPr/>
        </p:nvPicPr>
        <p:blipFill rotWithShape="1">
          <a:blip r:embed="rId3">
            <a:alphaModFix/>
          </a:blip>
          <a:srcRect b="33690" l="0" r="75752" t="62150"/>
          <a:stretch/>
        </p:blipFill>
        <p:spPr>
          <a:xfrm>
            <a:off x="954550" y="2222850"/>
            <a:ext cx="7234899" cy="6977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/>
          <p:nvPr/>
        </p:nvSpPr>
        <p:spPr>
          <a:xfrm>
            <a:off x="1091725" y="2566125"/>
            <a:ext cx="6010200" cy="3545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9" name="Shape 449"/>
          <p:cNvCxnSpPr/>
          <p:nvPr/>
        </p:nvCxnSpPr>
        <p:spPr>
          <a:xfrm flipH="1">
            <a:off x="1890975" y="2874600"/>
            <a:ext cx="76499" cy="82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0" name="Shape 450"/>
          <p:cNvSpPr txBox="1"/>
          <p:nvPr/>
        </p:nvSpPr>
        <p:spPr>
          <a:xfrm>
            <a:off x="1450875" y="3628200"/>
            <a:ext cx="956699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comando</a:t>
            </a:r>
          </a:p>
        </p:txBody>
      </p:sp>
      <p:cxnSp>
        <p:nvCxnSpPr>
          <p:cNvPr id="451" name="Shape 451"/>
          <p:cNvCxnSpPr/>
          <p:nvPr/>
        </p:nvCxnSpPr>
        <p:spPr>
          <a:xfrm>
            <a:off x="3455250" y="2874600"/>
            <a:ext cx="6599" cy="3260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2" name="Shape 452"/>
          <p:cNvSpPr txBox="1"/>
          <p:nvPr/>
        </p:nvSpPr>
        <p:spPr>
          <a:xfrm>
            <a:off x="3000525" y="3122050"/>
            <a:ext cx="1400099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método da façade</a:t>
            </a:r>
          </a:p>
        </p:txBody>
      </p:sp>
      <p:cxnSp>
        <p:nvCxnSpPr>
          <p:cNvPr id="453" name="Shape 453"/>
          <p:cNvCxnSpPr/>
          <p:nvPr/>
        </p:nvCxnSpPr>
        <p:spPr>
          <a:xfrm flipH="1">
            <a:off x="5579924" y="2920712"/>
            <a:ext cx="33900" cy="6863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4" name="Shape 454"/>
          <p:cNvSpPr txBox="1"/>
          <p:nvPr/>
        </p:nvSpPr>
        <p:spPr>
          <a:xfrm>
            <a:off x="5118525" y="3528337"/>
            <a:ext cx="956699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parâmetro do método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457212" y="12451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b="1" lang="pt-BR" sz="1700"/>
              <a:t>quit: </a:t>
            </a:r>
            <a:r>
              <a:rPr lang="pt-BR" sz="1700"/>
              <a:t>utilizado ao fim de cada script para encerrar a ferramenta.</a:t>
            </a:r>
          </a:p>
        </p:txBody>
      </p:sp>
      <p:sp>
        <p:nvSpPr>
          <p:cNvPr id="460" name="Shape 460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Introdução ao ambiente de testes: Sintaxe</a:t>
            </a: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b="14643" l="12066" r="41162" t="75981"/>
          <a:stretch/>
        </p:blipFill>
        <p:spPr>
          <a:xfrm>
            <a:off x="767850" y="2174850"/>
            <a:ext cx="7608326" cy="857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Shape 462"/>
          <p:cNvCxnSpPr/>
          <p:nvPr/>
        </p:nvCxnSpPr>
        <p:spPr>
          <a:xfrm>
            <a:off x="2262250" y="2667425"/>
            <a:ext cx="495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3" name="Shape 463"/>
          <p:cNvSpPr txBox="1"/>
          <p:nvPr/>
        </p:nvSpPr>
        <p:spPr>
          <a:xfrm>
            <a:off x="2757550" y="2468550"/>
            <a:ext cx="1541999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pt-BR" sz="1100"/>
              <a:t>método da façade</a:t>
            </a:r>
          </a:p>
        </p:txBody>
      </p:sp>
      <p:cxnSp>
        <p:nvCxnSpPr>
          <p:cNvPr id="464" name="Shape 464"/>
          <p:cNvCxnSpPr>
            <a:endCxn id="465" idx="0"/>
          </p:cNvCxnSpPr>
          <p:nvPr/>
        </p:nvCxnSpPr>
        <p:spPr>
          <a:xfrm>
            <a:off x="1207625" y="3016300"/>
            <a:ext cx="0" cy="38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5" name="Shape 465"/>
          <p:cNvSpPr txBox="1"/>
          <p:nvPr/>
        </p:nvSpPr>
        <p:spPr>
          <a:xfrm>
            <a:off x="588275" y="3399100"/>
            <a:ext cx="1238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pt-BR" sz="1100"/>
              <a:t>comando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100"/>
              <a:t>Façade</a:t>
            </a:r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pt-BR" sz="1200"/>
              <a:t>FAÇADE Pattern. Disponível em: &lt;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https://en.wikipedia.org/wiki/Facade_pattern</a:t>
            </a:r>
            <a:r>
              <a:rPr lang="pt-BR" sz="1200"/>
              <a:t>&gt;. Acesso em: 16 jul. 2015.</a:t>
            </a:r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pt-BR" sz="1200"/>
              <a:t>PADRÃO de projeto Façade em Java. Disponível em:&lt;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http://www.devmedia.com.br/padrao-de-projeto-facade-em-java/26476</a:t>
            </a:r>
            <a:r>
              <a:rPr lang="pt-BR" sz="1200"/>
              <a:t>&gt;. Acesso em: 16 jul. 2015.</a:t>
            </a:r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pt-BR" sz="1200"/>
              <a:t>DESIGN patterns: Padrão Façade e Strategy. Disponível em:&lt;</a:t>
            </a:r>
            <a:r>
              <a:rPr lang="pt-BR" sz="1200" u="sng">
                <a:solidFill>
                  <a:schemeClr val="hlink"/>
                </a:solidFill>
                <a:hlinkClick r:id="rId5"/>
              </a:rPr>
              <a:t>http://www.dainf.ct.utfpr.edu.br/~tacla/DesignPatterns/0050-JavaDP-FacadeSingletonStrategy.pdf</a:t>
            </a:r>
            <a:r>
              <a:rPr lang="pt-BR" sz="1200"/>
              <a:t>&gt;. Acesso em: 16 jul. 2015.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100"/>
              <a:t>EasyAccept</a:t>
            </a:r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pt-BR" sz="1200">
                <a:highlight>
                  <a:srgbClr val="FFFFFF"/>
                </a:highlight>
              </a:rPr>
              <a:t>EASYACCEPT – A Tool to Create Acceptance Tests in Java - User Manual. Disponível em: &lt;</a:t>
            </a:r>
            <a:r>
              <a:rPr lang="pt-BR" sz="1200" u="sng">
                <a:solidFill>
                  <a:schemeClr val="hlink"/>
                </a:solidFill>
                <a:hlinkClick r:id="rId6"/>
              </a:rPr>
              <a:t>http://www.dsc.ufcg.edu.br/~jacques/projetos/common/easyaccept/usermanual.html</a:t>
            </a:r>
            <a:r>
              <a:rPr lang="pt-BR" sz="1200"/>
              <a:t>&gt;. Acesso em 17 jul. 2015.</a:t>
            </a:r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pt-BR" sz="1200">
                <a:highlight>
                  <a:srgbClr val="FFFFFF"/>
                </a:highlight>
              </a:rPr>
              <a:t>EASYACCEPT </a:t>
            </a:r>
            <a:r>
              <a:rPr lang="pt-BR" sz="1200"/>
              <a:t>Tutorial. Disponível em:&lt;</a:t>
            </a:r>
            <a:r>
              <a:rPr lang="pt-BR" sz="1200" u="sng">
                <a:solidFill>
                  <a:srgbClr val="1155CC"/>
                </a:solidFill>
                <a:hlinkClick r:id="rId7"/>
              </a:rPr>
              <a:t>http://easyaccept.sourceforge.net/tutorial.html</a:t>
            </a:r>
            <a:r>
              <a:rPr lang="pt-BR" sz="1200"/>
              <a:t>&gt;. Acesso em 17 jul. 2015.</a:t>
            </a:r>
          </a:p>
          <a:p>
            <a:pPr indent="-304800" lvl="0" marL="457200" rtl="0">
              <a:spcBef>
                <a:spcPts val="0"/>
              </a:spcBef>
              <a:buSzPct val="100000"/>
            </a:pPr>
            <a:r>
              <a:rPr lang="pt-BR" sz="1200"/>
              <a:t>TESTES de software - Ferramentas de automação de testes. Disponível em: &lt;</a:t>
            </a:r>
            <a:r>
              <a:rPr lang="pt-BR" sz="1200" u="sng">
                <a:solidFill>
                  <a:srgbClr val="1155CC"/>
                </a:solidFill>
                <a:hlinkClick r:id="rId8"/>
              </a:rPr>
              <a:t>http://www.nti.ufpb.br/~caroline/curso/Aula03-Curso%20de%20Testes%20de%20Software%20-%20NTI.pdf</a:t>
            </a:r>
            <a:r>
              <a:rPr lang="pt-BR" sz="1200"/>
              <a:t>&gt;. Acesso em 17 jul. 2015.</a:t>
            </a:r>
          </a:p>
        </p:txBody>
      </p:sp>
      <p:sp>
        <p:nvSpPr>
          <p:cNvPr id="471" name="Shape 471"/>
          <p:cNvSpPr txBox="1"/>
          <p:nvPr>
            <p:ph type="title"/>
          </p:nvPr>
        </p:nvSpPr>
        <p:spPr>
          <a:xfrm>
            <a:off x="457200" y="3427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pt-BR"/>
              <a:t>Referências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250"/>
            <a:ext cx="3113500" cy="28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3113500" y="707262"/>
            <a:ext cx="6030600" cy="10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</a:rPr>
              <a:t>Laboratório de Programação II - Programação Orientada à Objetos</a:t>
            </a:r>
          </a:p>
        </p:txBody>
      </p:sp>
      <p:pic>
        <p:nvPicPr>
          <p:cNvPr id="478" name="Shape 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724" y="3077400"/>
            <a:ext cx="1372750" cy="18082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4391500" y="2597725"/>
            <a:ext cx="3474600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800">
                <a:solidFill>
                  <a:srgbClr val="FFFFFF"/>
                </a:solidFill>
              </a:rPr>
              <a:t>Professores responsáveis: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3315875" y="4832025"/>
            <a:ext cx="1531799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Lívia Sampaio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5362900" y="4832025"/>
            <a:ext cx="1531799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Raquel Lopes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7409925" y="4832025"/>
            <a:ext cx="1531799" cy="33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</a:rPr>
              <a:t>Francisco Neto</a:t>
            </a:r>
          </a:p>
        </p:txBody>
      </p:sp>
      <p:pic>
        <p:nvPicPr>
          <p:cNvPr id="483" name="Shape 4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8449" y="3077400"/>
            <a:ext cx="1372749" cy="180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Shape 4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6975" y="3077400"/>
            <a:ext cx="1372750" cy="18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-25" y="119575"/>
            <a:ext cx="9144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Teste de Unidade e Teste de Aceitação  </a:t>
            </a:r>
          </a:p>
        </p:txBody>
      </p:sp>
      <p:sp>
        <p:nvSpPr>
          <p:cNvPr id="96" name="Shape 96"/>
          <p:cNvSpPr/>
          <p:nvPr/>
        </p:nvSpPr>
        <p:spPr>
          <a:xfrm>
            <a:off x="3519475" y="3674087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Teste de Unidade</a:t>
            </a:r>
          </a:p>
        </p:txBody>
      </p:sp>
      <p:sp>
        <p:nvSpPr>
          <p:cNvPr id="97" name="Shape 97"/>
          <p:cNvSpPr/>
          <p:nvPr/>
        </p:nvSpPr>
        <p:spPr>
          <a:xfrm>
            <a:off x="4326962" y="2914175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Teste de Integração</a:t>
            </a:r>
          </a:p>
        </p:txBody>
      </p:sp>
      <p:sp>
        <p:nvSpPr>
          <p:cNvPr id="98" name="Shape 98"/>
          <p:cNvSpPr/>
          <p:nvPr/>
        </p:nvSpPr>
        <p:spPr>
          <a:xfrm>
            <a:off x="5028000" y="2268475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Teste de Sistema</a:t>
            </a:r>
          </a:p>
        </p:txBody>
      </p:sp>
      <p:sp>
        <p:nvSpPr>
          <p:cNvPr id="99" name="Shape 99"/>
          <p:cNvSpPr/>
          <p:nvPr/>
        </p:nvSpPr>
        <p:spPr>
          <a:xfrm>
            <a:off x="5670125" y="1622787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Teste de Aceitação</a:t>
            </a:r>
          </a:p>
        </p:txBody>
      </p:sp>
      <p:sp>
        <p:nvSpPr>
          <p:cNvPr id="100" name="Shape 100"/>
          <p:cNvSpPr/>
          <p:nvPr/>
        </p:nvSpPr>
        <p:spPr>
          <a:xfrm>
            <a:off x="1591750" y="2914175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Projeto do Sistema</a:t>
            </a:r>
          </a:p>
        </p:txBody>
      </p:sp>
      <p:sp>
        <p:nvSpPr>
          <p:cNvPr id="101" name="Shape 101"/>
          <p:cNvSpPr/>
          <p:nvPr/>
        </p:nvSpPr>
        <p:spPr>
          <a:xfrm>
            <a:off x="2292850" y="3674100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Unidades</a:t>
            </a:r>
          </a:p>
        </p:txBody>
      </p:sp>
      <p:sp>
        <p:nvSpPr>
          <p:cNvPr id="102" name="Shape 102"/>
          <p:cNvSpPr/>
          <p:nvPr/>
        </p:nvSpPr>
        <p:spPr>
          <a:xfrm>
            <a:off x="987900" y="2268487"/>
            <a:ext cx="1238400" cy="48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Especificação do Sistema</a:t>
            </a:r>
          </a:p>
        </p:txBody>
      </p:sp>
      <p:sp>
        <p:nvSpPr>
          <p:cNvPr id="103" name="Shape 103"/>
          <p:cNvSpPr/>
          <p:nvPr/>
        </p:nvSpPr>
        <p:spPr>
          <a:xfrm>
            <a:off x="374400" y="1622800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pt-BR" sz="1200"/>
              <a:t>Requisitos</a:t>
            </a:r>
          </a:p>
        </p:txBody>
      </p:sp>
      <p:cxnSp>
        <p:nvCxnSpPr>
          <p:cNvPr id="104" name="Shape 104"/>
          <p:cNvCxnSpPr>
            <a:endCxn id="97" idx="1"/>
          </p:cNvCxnSpPr>
          <p:nvPr/>
        </p:nvCxnSpPr>
        <p:spPr>
          <a:xfrm flipH="1" rot="10800000">
            <a:off x="2570762" y="3158525"/>
            <a:ext cx="1756200" cy="2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" name="Shape 105"/>
          <p:cNvCxnSpPr>
            <a:stCxn id="102" idx="3"/>
            <a:endCxn id="98" idx="1"/>
          </p:cNvCxnSpPr>
          <p:nvPr/>
        </p:nvCxnSpPr>
        <p:spPr>
          <a:xfrm>
            <a:off x="2226300" y="2512837"/>
            <a:ext cx="2801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" name="Shape 106"/>
          <p:cNvCxnSpPr>
            <a:stCxn id="103" idx="3"/>
            <a:endCxn id="99" idx="1"/>
          </p:cNvCxnSpPr>
          <p:nvPr/>
        </p:nvCxnSpPr>
        <p:spPr>
          <a:xfrm>
            <a:off x="1380299" y="1867150"/>
            <a:ext cx="4289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" name="Shape 107"/>
          <p:cNvCxnSpPr>
            <a:stCxn id="101" idx="3"/>
            <a:endCxn id="96" idx="1"/>
          </p:cNvCxnSpPr>
          <p:nvPr/>
        </p:nvCxnSpPr>
        <p:spPr>
          <a:xfrm>
            <a:off x="3298749" y="3918450"/>
            <a:ext cx="22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" name="Shape 108"/>
          <p:cNvCxnSpPr/>
          <p:nvPr/>
        </p:nvCxnSpPr>
        <p:spPr>
          <a:xfrm>
            <a:off x="125875" y="1876875"/>
            <a:ext cx="2918099" cy="310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9" name="Shape 109"/>
          <p:cNvCxnSpPr/>
          <p:nvPr/>
        </p:nvCxnSpPr>
        <p:spPr>
          <a:xfrm flipH="1" rot="10800000">
            <a:off x="3678425" y="1808349"/>
            <a:ext cx="3394199" cy="316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" name="Shape 110"/>
          <p:cNvSpPr txBox="1"/>
          <p:nvPr/>
        </p:nvSpPr>
        <p:spPr>
          <a:xfrm>
            <a:off x="2706962" y="1510675"/>
            <a:ext cx="1636499" cy="22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000"/>
              <a:t>Requisitos do usuário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2647050" y="2268478"/>
            <a:ext cx="1756199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000"/>
              <a:t>Especificações Funcional e Não Funcional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2644062" y="2914175"/>
            <a:ext cx="1636499" cy="22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000"/>
              <a:t>Arquitetura do Sistema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2644050" y="3402875"/>
            <a:ext cx="1636499" cy="22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000"/>
              <a:t>Projeto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2398500" y="1170475"/>
            <a:ext cx="2457300" cy="340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/>
              <a:t>Processo de testes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-84025" y="1159225"/>
            <a:ext cx="1911299" cy="36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1000"/>
              <a:t>Fase do processo de software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5439400" y="1178350"/>
            <a:ext cx="1442099" cy="36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1000"/>
              <a:t>Níveis de teste de software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5098500" y="3402875"/>
            <a:ext cx="4045500" cy="174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pt-BR" sz="1400"/>
              <a:t>Os testes devem, preferencialmente, ocorrer em </a:t>
            </a:r>
            <a:r>
              <a:rPr b="1" lang="pt-BR" sz="1400"/>
              <a:t>diferentes níveis</a:t>
            </a:r>
            <a:r>
              <a:rPr lang="pt-BR" sz="1400"/>
              <a:t> e em </a:t>
            </a:r>
            <a:r>
              <a:rPr b="1" lang="pt-BR" sz="1400"/>
              <a:t>paralelo ao desenvolvimento do software</a:t>
            </a:r>
            <a:r>
              <a:rPr lang="pt-BR" sz="1400"/>
              <a:t>. 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pt-BR" sz="1400"/>
              <a:t>Nesse sentido, atuaremos em dois níveis do processo de teste de software: </a:t>
            </a:r>
            <a:r>
              <a:rPr b="1" lang="pt-BR" sz="1400"/>
              <a:t>Teste de Unidade</a:t>
            </a:r>
            <a:r>
              <a:rPr lang="pt-BR" sz="1400"/>
              <a:t> e </a:t>
            </a:r>
            <a:r>
              <a:rPr b="1" lang="pt-BR" sz="1400"/>
              <a:t>Teste de Aceitação</a:t>
            </a:r>
            <a:r>
              <a:rPr lang="pt-BR" sz="1400"/>
              <a:t>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1893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Teste de Unidade 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245150" y="1276350"/>
            <a:ext cx="8686800" cy="259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pt-BR" sz="2400"/>
              <a:t>Teste de Unidade</a:t>
            </a:r>
            <a:r>
              <a:rPr lang="pt-BR" sz="2400"/>
              <a:t> tem por objetivo </a:t>
            </a:r>
            <a:r>
              <a:rPr b="1" lang="pt-BR" sz="2400"/>
              <a:t>explorar a menor unidade do projeto</a:t>
            </a:r>
            <a:r>
              <a:rPr lang="pt-BR" sz="2400"/>
              <a:t>, procurando provocar falhas ocasionadas por </a:t>
            </a:r>
            <a:r>
              <a:rPr b="1" lang="pt-BR" sz="2400"/>
              <a:t>defeitos de lógica</a:t>
            </a:r>
            <a:r>
              <a:rPr lang="pt-BR" sz="2400"/>
              <a:t> e </a:t>
            </a:r>
            <a:r>
              <a:rPr b="1" lang="pt-BR" sz="2400"/>
              <a:t>de implementação</a:t>
            </a:r>
            <a:r>
              <a:rPr lang="pt-BR" sz="2400"/>
              <a:t> em cada módulo, separadamente. O universo alvo desse tipo de teste são os </a:t>
            </a:r>
            <a:r>
              <a:rPr b="1" lang="pt-BR" sz="2400"/>
              <a:t>métodos dos objetos</a:t>
            </a:r>
            <a:r>
              <a:rPr lang="pt-BR" sz="2400"/>
              <a:t> ou mesmo </a:t>
            </a:r>
            <a:r>
              <a:rPr b="1" lang="pt-BR" sz="2400"/>
              <a:t>pequenos trechos de código</a:t>
            </a:r>
            <a:r>
              <a:rPr lang="pt-BR" sz="2400"/>
              <a:t>. </a:t>
            </a:r>
            <a:r>
              <a:rPr lang="pt-BR" sz="1200"/>
              <a:t>(ROCHA </a:t>
            </a:r>
            <a:r>
              <a:rPr i="1" lang="pt-BR" sz="1200"/>
              <a:t>et al</a:t>
            </a:r>
            <a:r>
              <a:rPr lang="pt-BR" sz="1200"/>
              <a:t>., 2001)</a:t>
            </a:r>
          </a:p>
        </p:txBody>
      </p:sp>
      <p:sp>
        <p:nvSpPr>
          <p:cNvPr id="124" name="Shape 124"/>
          <p:cNvSpPr/>
          <p:nvPr/>
        </p:nvSpPr>
        <p:spPr>
          <a:xfrm>
            <a:off x="5079912" y="4196612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Teste de Unidade</a:t>
            </a:r>
          </a:p>
        </p:txBody>
      </p:sp>
      <p:sp>
        <p:nvSpPr>
          <p:cNvPr id="125" name="Shape 125"/>
          <p:cNvSpPr/>
          <p:nvPr/>
        </p:nvSpPr>
        <p:spPr>
          <a:xfrm>
            <a:off x="3091287" y="4196625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Unidades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3770262" y="4196625"/>
            <a:ext cx="1636499" cy="22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000"/>
              <a:t>Projeto</a:t>
            </a:r>
          </a:p>
        </p:txBody>
      </p:sp>
      <p:cxnSp>
        <p:nvCxnSpPr>
          <p:cNvPr id="127" name="Shape 127"/>
          <p:cNvCxnSpPr>
            <a:endCxn id="124" idx="1"/>
          </p:cNvCxnSpPr>
          <p:nvPr/>
        </p:nvCxnSpPr>
        <p:spPr>
          <a:xfrm>
            <a:off x="4097112" y="4440962"/>
            <a:ext cx="98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18932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Teste de Aceitação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245150" y="1276350"/>
            <a:ext cx="8686800" cy="259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300"/>
              <a:t>Teste de Aceitação </a:t>
            </a:r>
            <a:r>
              <a:rPr lang="pt-BR" sz="2300"/>
              <a:t>são realizados geralmente por um restrito grupo de usuários finais do sistema que </a:t>
            </a:r>
            <a:r>
              <a:rPr b="1" lang="pt-BR" sz="2300"/>
              <a:t>simulam operações de rotina do sistema</a:t>
            </a:r>
            <a:r>
              <a:rPr lang="pt-BR" sz="2300"/>
              <a:t> de modo a </a:t>
            </a:r>
            <a:r>
              <a:rPr b="1" lang="pt-BR" sz="2300"/>
              <a:t>verificar se seu comportamento está de acordo com o solicitado</a:t>
            </a:r>
            <a:r>
              <a:rPr lang="pt-BR" sz="2300"/>
              <a:t>. (ROCHA </a:t>
            </a:r>
            <a:r>
              <a:rPr i="1" lang="pt-BR" sz="2300"/>
              <a:t>et al</a:t>
            </a:r>
            <a:r>
              <a:rPr lang="pt-BR" sz="2300"/>
              <a:t>., 2001)</a:t>
            </a: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300"/>
              <a:t>Note que, os testes de aceitação são criados</a:t>
            </a:r>
            <a:r>
              <a:rPr b="1" lang="pt-BR" sz="2300"/>
              <a:t> a partir da especificação dos requisitos</a:t>
            </a:r>
            <a:r>
              <a:rPr lang="pt-BR" sz="2300"/>
              <a:t> ou da </a:t>
            </a:r>
            <a:r>
              <a:rPr b="1" lang="pt-BR" sz="2300"/>
              <a:t>especificação do projeto</a:t>
            </a:r>
            <a:r>
              <a:rPr lang="pt-BR" sz="2300"/>
              <a:t>.</a:t>
            </a:r>
          </a:p>
        </p:txBody>
      </p:sp>
      <p:sp>
        <p:nvSpPr>
          <p:cNvPr id="134" name="Shape 134"/>
          <p:cNvSpPr/>
          <p:nvPr/>
        </p:nvSpPr>
        <p:spPr>
          <a:xfrm>
            <a:off x="5666650" y="4387737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200"/>
              <a:t>Teste de Aceitação</a:t>
            </a:r>
          </a:p>
        </p:txBody>
      </p:sp>
      <p:sp>
        <p:nvSpPr>
          <p:cNvPr id="135" name="Shape 135"/>
          <p:cNvSpPr/>
          <p:nvPr/>
        </p:nvSpPr>
        <p:spPr>
          <a:xfrm>
            <a:off x="2504525" y="4387750"/>
            <a:ext cx="1005899" cy="48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pt-BR" sz="1200"/>
              <a:t>Requisitos</a:t>
            </a:r>
          </a:p>
        </p:txBody>
      </p:sp>
      <p:cxnSp>
        <p:nvCxnSpPr>
          <p:cNvPr id="136" name="Shape 136"/>
          <p:cNvCxnSpPr>
            <a:stCxn id="135" idx="3"/>
            <a:endCxn id="134" idx="1"/>
          </p:cNvCxnSpPr>
          <p:nvPr/>
        </p:nvCxnSpPr>
        <p:spPr>
          <a:xfrm>
            <a:off x="3510424" y="4632100"/>
            <a:ext cx="2156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7" name="Shape 137"/>
          <p:cNvSpPr txBox="1"/>
          <p:nvPr/>
        </p:nvSpPr>
        <p:spPr>
          <a:xfrm>
            <a:off x="3770287" y="4275625"/>
            <a:ext cx="1636499" cy="22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1000"/>
              <a:t>Requisitos do usuário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90050" y="189325"/>
            <a:ext cx="90039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Teste de Aceitação Automatizados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245150" y="1276350"/>
            <a:ext cx="8686800" cy="259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300"/>
              <a:t>Os </a:t>
            </a:r>
            <a:r>
              <a:rPr b="1" lang="pt-BR" sz="2300"/>
              <a:t>testes de aceitação</a:t>
            </a:r>
            <a:r>
              <a:rPr lang="pt-BR" sz="2300"/>
              <a:t> podem ser realizados </a:t>
            </a:r>
            <a:r>
              <a:rPr b="1" lang="pt-BR" sz="2300"/>
              <a:t>de forma manual ou automática</a:t>
            </a:r>
            <a:r>
              <a:rPr lang="pt-BR" sz="2300"/>
              <a:t> Utilizaremos testes automatizados por meio da ferramenta </a:t>
            </a:r>
            <a:r>
              <a:rPr b="1" lang="pt-BR" sz="2300" u="sng">
                <a:solidFill>
                  <a:schemeClr val="hlink"/>
                </a:solidFill>
                <a:hlinkClick r:id="rId3"/>
              </a:rPr>
              <a:t>EasyAccept</a:t>
            </a:r>
            <a:r>
              <a:rPr lang="pt-BR" sz="2300"/>
              <a:t> que </a:t>
            </a:r>
            <a:r>
              <a:rPr lang="pt-BR" sz="2300">
                <a:highlight>
                  <a:srgbClr val="FFFFFF"/>
                </a:highlight>
              </a:rPr>
              <a:t>é um framework desenvolvido em Java pela equipe de pesquisa do professor Dr. Jacques Philippe Sauvé (DSC/CEEI/UFCG).</a:t>
            </a: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2300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300"/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2300"/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325" y="3222999"/>
            <a:ext cx="2929449" cy="17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70050" y="364800"/>
            <a:ext cx="90039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/>
              <a:t>EasyAccept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/>
              <a:t>Arquitetura da Ferramenta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245150" y="1276350"/>
            <a:ext cx="8686800" cy="259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125" y="1222200"/>
            <a:ext cx="7016249" cy="38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